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83" r:id="rId3"/>
    <p:sldId id="257" r:id="rId4"/>
    <p:sldId id="282" r:id="rId5"/>
    <p:sldId id="258" r:id="rId6"/>
    <p:sldId id="259" r:id="rId7"/>
    <p:sldId id="260" r:id="rId8"/>
    <p:sldId id="285" r:id="rId9"/>
    <p:sldId id="261" r:id="rId10"/>
    <p:sldId id="262" r:id="rId11"/>
    <p:sldId id="263" r:id="rId12"/>
    <p:sldId id="286" r:id="rId13"/>
    <p:sldId id="287" r:id="rId14"/>
    <p:sldId id="288" r:id="rId15"/>
    <p:sldId id="289" r:id="rId16"/>
    <p:sldId id="291"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9" r:id="rId30"/>
    <p:sldId id="278" r:id="rId31"/>
    <p:sldId id="280" r:id="rId32"/>
    <p:sldId id="292" r:id="rId33"/>
    <p:sldId id="293" r:id="rId34"/>
    <p:sldId id="294" r:id="rId35"/>
    <p:sldId id="295" r:id="rId36"/>
  </p:sldIdLst>
  <p:sldSz cx="18288000" cy="10287000"/>
  <p:notesSz cx="6858000" cy="9144000"/>
  <p:embeddedFontLst>
    <p:embeddedFont>
      <p:font typeface="Assistant" pitchFamily="2" charset="-79"/>
      <p:regular r:id="rId38"/>
      <p:bold r:id="rId39"/>
    </p:embeddedFont>
    <p:embeddedFont>
      <p:font typeface="DM Sans" pitchFamily="2" charset="0"/>
      <p:regular r:id="rId40"/>
      <p:bold r:id="rId41"/>
      <p:italic r:id="rId42"/>
      <p:boldItalic r:id="rId43"/>
    </p:embeddedFont>
    <p:embeddedFont>
      <p:font typeface="DM Sans Bold" charset="0"/>
      <p:regular r:id="rId44"/>
    </p:embeddedFont>
    <p:embeddedFont>
      <p:font typeface="Garet" panose="020B0604020202020204" charset="0"/>
      <p:regular r:id="rId45"/>
    </p:embeddedFont>
    <p:embeddedFont>
      <p:font typeface="Garet Bold" panose="020B0604020202020204" charset="0"/>
      <p:regular r:id="rId46"/>
    </p:embeddedFont>
    <p:embeddedFont>
      <p:font typeface="Inter" panose="020B0604020202020204" charset="0"/>
      <p:regular r:id="rId47"/>
    </p:embeddedFont>
    <p:embeddedFont>
      <p:font typeface="Open Sans" panose="020B0606030504020204" pitchFamily="34" charset="0"/>
      <p:regular r:id="rId48"/>
      <p:bold r:id="rId49"/>
      <p:italic r:id="rId50"/>
      <p:boldItalic r:id="rId51"/>
    </p:embeddedFont>
    <p:embeddedFont>
      <p:font typeface="Open Sans 1" panose="020B0604020202020204" charset="0"/>
      <p:regular r:id="rId52"/>
    </p:embeddedFont>
    <p:embeddedFont>
      <p:font typeface="Open Sans Extra Bold" panose="020B0604020202020204" charset="0"/>
      <p:regular r:id="rId53"/>
    </p:embeddedFont>
    <p:embeddedFont>
      <p:font typeface="Open Sans Italics"/>
      <p:regular r:id="rId54"/>
    </p:embeddedFont>
    <p:embeddedFont>
      <p:font typeface="Poppins" panose="00000500000000000000" pitchFamily="2" charset="0"/>
      <p:regular r:id="rId55"/>
      <p:bold r:id="rId56"/>
      <p:italic r:id="rId57"/>
      <p:boldItalic r:id="rId58"/>
    </p:embeddedFont>
    <p:embeddedFont>
      <p:font typeface="Poppins Bold" panose="00000800000000000000" charset="0"/>
      <p:regular r:id="rId59"/>
    </p:embeddedFont>
    <p:embeddedFont>
      <p:font typeface="Poppins Medium" panose="00000600000000000000" pitchFamily="2" charset="0"/>
      <p:regular r:id="rId60"/>
      <p:italic r:id="rId61"/>
    </p:embeddedFont>
    <p:embeddedFont>
      <p:font typeface="Poppins Ultra-Bold"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716" autoAdjust="0"/>
  </p:normalViewPr>
  <p:slideViewPr>
    <p:cSldViewPr>
      <p:cViewPr>
        <p:scale>
          <a:sx n="43" d="100"/>
          <a:sy n="43" d="100"/>
        </p:scale>
        <p:origin x="7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F84ED-BA7B-4C5F-A38F-F68036A6FEA1}"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B2B5-5728-4365-9D2A-5BE3B76930D2}" type="slidenum">
              <a:rPr lang="en-US" smtClean="0"/>
              <a:t>‹#›</a:t>
            </a:fld>
            <a:endParaRPr lang="en-US"/>
          </a:p>
        </p:txBody>
      </p:sp>
    </p:spTree>
    <p:extLst>
      <p:ext uri="{BB962C8B-B14F-4D97-AF65-F5344CB8AC3E}">
        <p14:creationId xmlns:p14="http://schemas.microsoft.com/office/powerpoint/2010/main" val="1692211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BF2F0A-B653-4D35-8247-77E501E217A8}" type="slidenum">
              <a:rPr lang="en-GB" smtClean="0"/>
              <a:t>2</a:t>
            </a:fld>
            <a:endParaRPr lang="en-GB"/>
          </a:p>
        </p:txBody>
      </p:sp>
    </p:spTree>
    <p:extLst>
      <p:ext uri="{BB962C8B-B14F-4D97-AF65-F5344CB8AC3E}">
        <p14:creationId xmlns:p14="http://schemas.microsoft.com/office/powerpoint/2010/main" val="383752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look at this again to see if any improvement can be made </a:t>
            </a:r>
          </a:p>
        </p:txBody>
      </p:sp>
      <p:sp>
        <p:nvSpPr>
          <p:cNvPr id="4" name="Slide Number Placeholder 3"/>
          <p:cNvSpPr>
            <a:spLocks noGrp="1"/>
          </p:cNvSpPr>
          <p:nvPr>
            <p:ph type="sldNum" sz="quarter" idx="5"/>
          </p:nvPr>
        </p:nvSpPr>
        <p:spPr/>
        <p:txBody>
          <a:bodyPr/>
          <a:lstStyle/>
          <a:p>
            <a:fld id="{A173B2B5-5728-4365-9D2A-5BE3B76930D2}" type="slidenum">
              <a:rPr lang="en-US" smtClean="0"/>
              <a:t>18</a:t>
            </a:fld>
            <a:endParaRPr lang="en-US"/>
          </a:p>
        </p:txBody>
      </p:sp>
    </p:spTree>
    <p:extLst>
      <p:ext uri="{BB962C8B-B14F-4D97-AF65-F5344CB8AC3E}">
        <p14:creationId xmlns:p14="http://schemas.microsoft.com/office/powerpoint/2010/main" val="43451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check with </a:t>
            </a:r>
            <a:r>
              <a:rPr lang="en-US" dirty="0" err="1"/>
              <a:t>Tersoo</a:t>
            </a:r>
            <a:r>
              <a:rPr lang="en-US" dirty="0"/>
              <a:t> and the recordings to see if we can improve this </a:t>
            </a:r>
          </a:p>
        </p:txBody>
      </p:sp>
      <p:sp>
        <p:nvSpPr>
          <p:cNvPr id="4" name="Slide Number Placeholder 3"/>
          <p:cNvSpPr>
            <a:spLocks noGrp="1"/>
          </p:cNvSpPr>
          <p:nvPr>
            <p:ph type="sldNum" sz="quarter" idx="5"/>
          </p:nvPr>
        </p:nvSpPr>
        <p:spPr/>
        <p:txBody>
          <a:bodyPr/>
          <a:lstStyle/>
          <a:p>
            <a:fld id="{A173B2B5-5728-4365-9D2A-5BE3B76930D2}" type="slidenum">
              <a:rPr lang="en-US" smtClean="0"/>
              <a:t>24</a:t>
            </a:fld>
            <a:endParaRPr lang="en-US"/>
          </a:p>
        </p:txBody>
      </p:sp>
    </p:spTree>
    <p:extLst>
      <p:ext uri="{BB962C8B-B14F-4D97-AF65-F5344CB8AC3E}">
        <p14:creationId xmlns:p14="http://schemas.microsoft.com/office/powerpoint/2010/main" val="244626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point on customer dissatisfaction, </a:t>
            </a:r>
          </a:p>
        </p:txBody>
      </p:sp>
      <p:sp>
        <p:nvSpPr>
          <p:cNvPr id="4" name="Slide Number Placeholder 3"/>
          <p:cNvSpPr>
            <a:spLocks noGrp="1"/>
          </p:cNvSpPr>
          <p:nvPr>
            <p:ph type="sldNum" sz="quarter" idx="5"/>
          </p:nvPr>
        </p:nvSpPr>
        <p:spPr/>
        <p:txBody>
          <a:bodyPr/>
          <a:lstStyle/>
          <a:p>
            <a:fld id="{A173B2B5-5728-4365-9D2A-5BE3B76930D2}" type="slidenum">
              <a:rPr lang="en-US" smtClean="0"/>
              <a:t>4</a:t>
            </a:fld>
            <a:endParaRPr lang="en-US"/>
          </a:p>
        </p:txBody>
      </p:sp>
    </p:spTree>
    <p:extLst>
      <p:ext uri="{BB962C8B-B14F-4D97-AF65-F5344CB8AC3E}">
        <p14:creationId xmlns:p14="http://schemas.microsoft.com/office/powerpoint/2010/main" val="102007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include a quantification of the wastage to be eliminated. 90% may be a good amount </a:t>
            </a:r>
            <a:br>
              <a:rPr lang="en-US" dirty="0"/>
            </a:br>
            <a:r>
              <a:rPr lang="en-US" dirty="0"/>
              <a:t>Also include an objective that captures the diversion of the time saving to work hours </a:t>
            </a:r>
            <a:br>
              <a:rPr lang="en-US" dirty="0"/>
            </a:br>
            <a:r>
              <a:rPr lang="en-US" dirty="0"/>
              <a:t>Rephrase Objective 1 </a:t>
            </a:r>
          </a:p>
        </p:txBody>
      </p:sp>
      <p:sp>
        <p:nvSpPr>
          <p:cNvPr id="4" name="Slide Number Placeholder 3"/>
          <p:cNvSpPr>
            <a:spLocks noGrp="1"/>
          </p:cNvSpPr>
          <p:nvPr>
            <p:ph type="sldNum" sz="quarter" idx="5"/>
          </p:nvPr>
        </p:nvSpPr>
        <p:spPr/>
        <p:txBody>
          <a:bodyPr/>
          <a:lstStyle/>
          <a:p>
            <a:fld id="{A173B2B5-5728-4365-9D2A-5BE3B76930D2}" type="slidenum">
              <a:rPr lang="en-US" smtClean="0"/>
              <a:t>5</a:t>
            </a:fld>
            <a:endParaRPr lang="en-US"/>
          </a:p>
        </p:txBody>
      </p:sp>
    </p:spTree>
    <p:extLst>
      <p:ext uri="{BB962C8B-B14F-4D97-AF65-F5344CB8AC3E}">
        <p14:creationId xmlns:p14="http://schemas.microsoft.com/office/powerpoint/2010/main" val="2621702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73B2B5-5728-4365-9D2A-5BE3B76930D2}" type="slidenum">
              <a:rPr lang="en-US" smtClean="0"/>
              <a:t>6</a:t>
            </a:fld>
            <a:endParaRPr lang="en-US"/>
          </a:p>
        </p:txBody>
      </p:sp>
    </p:spTree>
    <p:extLst>
      <p:ext uri="{BB962C8B-B14F-4D97-AF65-F5344CB8AC3E}">
        <p14:creationId xmlns:p14="http://schemas.microsoft.com/office/powerpoint/2010/main" val="67277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Yyvonne</a:t>
            </a:r>
            <a:r>
              <a:rPr lang="en-US" dirty="0"/>
              <a:t> please make sure </a:t>
            </a:r>
            <a:r>
              <a:rPr lang="en-US" dirty="0" err="1"/>
              <a:t>everyones</a:t>
            </a:r>
            <a:r>
              <a:rPr lang="en-US" dirty="0"/>
              <a:t> name is included </a:t>
            </a:r>
          </a:p>
        </p:txBody>
      </p:sp>
      <p:sp>
        <p:nvSpPr>
          <p:cNvPr id="4" name="Slide Number Placeholder 3"/>
          <p:cNvSpPr>
            <a:spLocks noGrp="1"/>
          </p:cNvSpPr>
          <p:nvPr>
            <p:ph type="sldNum" sz="quarter" idx="5"/>
          </p:nvPr>
        </p:nvSpPr>
        <p:spPr/>
        <p:txBody>
          <a:bodyPr/>
          <a:lstStyle/>
          <a:p>
            <a:fld id="{A173B2B5-5728-4365-9D2A-5BE3B76930D2}" type="slidenum">
              <a:rPr lang="en-US" smtClean="0"/>
              <a:t>7</a:t>
            </a:fld>
            <a:endParaRPr lang="en-US"/>
          </a:p>
        </p:txBody>
      </p:sp>
    </p:spTree>
    <p:extLst>
      <p:ext uri="{BB962C8B-B14F-4D97-AF65-F5344CB8AC3E}">
        <p14:creationId xmlns:p14="http://schemas.microsoft.com/office/powerpoint/2010/main" val="54107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matrix to align with stakeholder analysis table </a:t>
            </a:r>
          </a:p>
        </p:txBody>
      </p:sp>
      <p:sp>
        <p:nvSpPr>
          <p:cNvPr id="4" name="Slide Number Placeholder 3"/>
          <p:cNvSpPr>
            <a:spLocks noGrp="1"/>
          </p:cNvSpPr>
          <p:nvPr>
            <p:ph type="sldNum" sz="quarter" idx="5"/>
          </p:nvPr>
        </p:nvSpPr>
        <p:spPr/>
        <p:txBody>
          <a:bodyPr/>
          <a:lstStyle/>
          <a:p>
            <a:fld id="{A173B2B5-5728-4365-9D2A-5BE3B76930D2}" type="slidenum">
              <a:rPr lang="en-US" smtClean="0"/>
              <a:t>8</a:t>
            </a:fld>
            <a:endParaRPr lang="en-US"/>
          </a:p>
        </p:txBody>
      </p:sp>
    </p:spTree>
    <p:extLst>
      <p:ext uri="{BB962C8B-B14F-4D97-AF65-F5344CB8AC3E}">
        <p14:creationId xmlns:p14="http://schemas.microsoft.com/office/powerpoint/2010/main" val="60803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adjust according to amendments in prior slides on Problem Statement and objectives </a:t>
            </a:r>
          </a:p>
        </p:txBody>
      </p:sp>
      <p:sp>
        <p:nvSpPr>
          <p:cNvPr id="4" name="Slide Number Placeholder 3"/>
          <p:cNvSpPr>
            <a:spLocks noGrp="1"/>
          </p:cNvSpPr>
          <p:nvPr>
            <p:ph type="sldNum" sz="quarter" idx="5"/>
          </p:nvPr>
        </p:nvSpPr>
        <p:spPr/>
        <p:txBody>
          <a:bodyPr/>
          <a:lstStyle/>
          <a:p>
            <a:fld id="{A173B2B5-5728-4365-9D2A-5BE3B76930D2}" type="slidenum">
              <a:rPr lang="en-US" smtClean="0"/>
              <a:t>11</a:t>
            </a:fld>
            <a:endParaRPr lang="en-US"/>
          </a:p>
        </p:txBody>
      </p:sp>
    </p:spTree>
    <p:extLst>
      <p:ext uri="{BB962C8B-B14F-4D97-AF65-F5344CB8AC3E}">
        <p14:creationId xmlns:p14="http://schemas.microsoft.com/office/powerpoint/2010/main" val="97621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be good to have a decision matrix along with this </a:t>
            </a:r>
          </a:p>
        </p:txBody>
      </p:sp>
      <p:sp>
        <p:nvSpPr>
          <p:cNvPr id="4" name="Slide Number Placeholder 3"/>
          <p:cNvSpPr>
            <a:spLocks noGrp="1"/>
          </p:cNvSpPr>
          <p:nvPr>
            <p:ph type="sldNum" sz="quarter" idx="5"/>
          </p:nvPr>
        </p:nvSpPr>
        <p:spPr/>
        <p:txBody>
          <a:bodyPr/>
          <a:lstStyle/>
          <a:p>
            <a:fld id="{A173B2B5-5728-4365-9D2A-5BE3B76930D2}" type="slidenum">
              <a:rPr lang="en-US" smtClean="0"/>
              <a:t>13</a:t>
            </a:fld>
            <a:endParaRPr lang="en-US"/>
          </a:p>
        </p:txBody>
      </p:sp>
    </p:spTree>
    <p:extLst>
      <p:ext uri="{BB962C8B-B14F-4D97-AF65-F5344CB8AC3E}">
        <p14:creationId xmlns:p14="http://schemas.microsoft.com/office/powerpoint/2010/main" val="943864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see if we can add more risks and mitigation</a:t>
            </a:r>
            <a:br>
              <a:rPr lang="en-US" dirty="0"/>
            </a:br>
            <a:r>
              <a:rPr lang="en-US" dirty="0"/>
              <a:t>Include a conclusion statement for the business case (1 Slide) </a:t>
            </a:r>
          </a:p>
        </p:txBody>
      </p:sp>
      <p:sp>
        <p:nvSpPr>
          <p:cNvPr id="4" name="Slide Number Placeholder 3"/>
          <p:cNvSpPr>
            <a:spLocks noGrp="1"/>
          </p:cNvSpPr>
          <p:nvPr>
            <p:ph type="sldNum" sz="quarter" idx="5"/>
          </p:nvPr>
        </p:nvSpPr>
        <p:spPr/>
        <p:txBody>
          <a:bodyPr/>
          <a:lstStyle/>
          <a:p>
            <a:fld id="{A173B2B5-5728-4365-9D2A-5BE3B76930D2}" type="slidenum">
              <a:rPr lang="en-US" smtClean="0"/>
              <a:t>16</a:t>
            </a:fld>
            <a:endParaRPr lang="en-US"/>
          </a:p>
        </p:txBody>
      </p:sp>
    </p:spTree>
    <p:extLst>
      <p:ext uri="{BB962C8B-B14F-4D97-AF65-F5344CB8AC3E}">
        <p14:creationId xmlns:p14="http://schemas.microsoft.com/office/powerpoint/2010/main" val="346392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openclipart.org/detail/22388"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openclipart.org/detail/22018/smiley-happy" TargetMode="External"/><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6563" r="-11656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611404"/>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July 2024</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624423" y="285750"/>
            <a:ext cx="2759911" cy="2759911"/>
          </a:xfrm>
          <a:custGeom>
            <a:avLst/>
            <a:gdLst/>
            <a:ahLst/>
            <a:cxnLst/>
            <a:rect l="l" t="t" r="r" b="b"/>
            <a:pathLst>
              <a:path w="2759911" h="2759911">
                <a:moveTo>
                  <a:pt x="0" y="0"/>
                </a:moveTo>
                <a:lnTo>
                  <a:pt x="2759911" y="0"/>
                </a:lnTo>
                <a:lnTo>
                  <a:pt x="2759911" y="2759911"/>
                </a:lnTo>
                <a:lnTo>
                  <a:pt x="0" y="2759911"/>
                </a:lnTo>
                <a:lnTo>
                  <a:pt x="0" y="0"/>
                </a:lnTo>
                <a:close/>
              </a:path>
            </a:pathLst>
          </a:custGeom>
          <a:blipFill>
            <a:blip r:embed="rId3"/>
            <a:stretch>
              <a:fillRect/>
            </a:stretch>
          </a:blipFill>
        </p:spPr>
        <p:txBody>
          <a:bodyPr/>
          <a:lstStyle/>
          <a:p>
            <a:endParaRPr lang="en-US"/>
          </a:p>
        </p:txBody>
      </p:sp>
      <p:sp>
        <p:nvSpPr>
          <p:cNvPr id="26" name="TextBox 26"/>
          <p:cNvSpPr txBox="1"/>
          <p:nvPr/>
        </p:nvSpPr>
        <p:spPr>
          <a:xfrm>
            <a:off x="2293629" y="8159226"/>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Bold"/>
                <a:ea typeface="Garet Bold"/>
                <a:cs typeface="Garet Bold"/>
                <a:sym typeface="Garet Bold"/>
              </a:rPr>
              <a:t>Presentation By:</a:t>
            </a:r>
          </a:p>
        </p:txBody>
      </p:sp>
      <p:sp>
        <p:nvSpPr>
          <p:cNvPr id="27" name="TextBox 27"/>
          <p:cNvSpPr txBox="1"/>
          <p:nvPr/>
        </p:nvSpPr>
        <p:spPr>
          <a:xfrm>
            <a:off x="1624423" y="3359986"/>
            <a:ext cx="10218046" cy="1674500"/>
          </a:xfrm>
          <a:prstGeom prst="rect">
            <a:avLst/>
          </a:prstGeom>
        </p:spPr>
        <p:txBody>
          <a:bodyPr lIns="0" tIns="0" rIns="0" bIns="0" rtlCol="0" anchor="t">
            <a:spAutoFit/>
          </a:bodyPr>
          <a:lstStyle/>
          <a:p>
            <a:pPr algn="l">
              <a:lnSpc>
                <a:spcPts val="6555"/>
              </a:lnSpc>
            </a:pPr>
            <a:r>
              <a:rPr lang="en-US" sz="5700">
                <a:solidFill>
                  <a:srgbClr val="000000"/>
                </a:solidFill>
                <a:latin typeface="Garet Bold"/>
                <a:ea typeface="Garet Bold"/>
                <a:cs typeface="Garet Bold"/>
                <a:sym typeface="Garet Bold"/>
              </a:rPr>
              <a:t>UNILEVER CANTEEN ORDERING OPTIMISATION</a:t>
            </a:r>
          </a:p>
        </p:txBody>
      </p:sp>
      <p:sp>
        <p:nvSpPr>
          <p:cNvPr id="28" name="TextBox 28"/>
          <p:cNvSpPr txBox="1"/>
          <p:nvPr/>
        </p:nvSpPr>
        <p:spPr>
          <a:xfrm>
            <a:off x="2293629" y="8722187"/>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Team Business Builders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0"/>
            <a:ext cx="5429066" cy="10287000"/>
            <a:chOff x="0" y="0"/>
            <a:chExt cx="7238755" cy="13716000"/>
          </a:xfrm>
        </p:grpSpPr>
        <p:pic>
          <p:nvPicPr>
            <p:cNvPr id="3" name="Picture 3"/>
            <p:cNvPicPr>
              <a:picLocks noChangeAspect="1"/>
            </p:cNvPicPr>
            <p:nvPr/>
          </p:nvPicPr>
          <p:blipFill>
            <a:blip r:embed="rId2"/>
            <a:srcRect l="32418" r="32418"/>
            <a:stretch>
              <a:fillRect/>
            </a:stretch>
          </p:blipFill>
          <p:spPr>
            <a:xfrm>
              <a:off x="0" y="0"/>
              <a:ext cx="7238755" cy="13716000"/>
            </a:xfrm>
            <a:prstGeom prst="rect">
              <a:avLst/>
            </a:prstGeom>
          </p:spPr>
        </p:pic>
      </p:grpSp>
      <p:grpSp>
        <p:nvGrpSpPr>
          <p:cNvPr id="4" name="Group 4"/>
          <p:cNvGrpSpPr/>
          <p:nvPr/>
        </p:nvGrpSpPr>
        <p:grpSpPr>
          <a:xfrm>
            <a:off x="17259300" y="0"/>
            <a:ext cx="1694792" cy="10287000"/>
            <a:chOff x="0" y="0"/>
            <a:chExt cx="446365" cy="2709333"/>
          </a:xfrm>
        </p:grpSpPr>
        <p:sp>
          <p:nvSpPr>
            <p:cNvPr id="5" name="Freeform 5"/>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6" name="TextBox 6"/>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028700" cy="3177813"/>
            <a:chOff x="0" y="0"/>
            <a:chExt cx="812800" cy="2510865"/>
          </a:xfrm>
        </p:grpSpPr>
        <p:sp>
          <p:nvSpPr>
            <p:cNvPr id="8" name="Freeform 8"/>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9" name="TextBox 9"/>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a:solidFill>
                  <a:srgbClr val="000000"/>
                </a:solidFill>
                <a:latin typeface="Garet Bold"/>
                <a:ea typeface="Garet Bold"/>
                <a:cs typeface="Garet Bold"/>
                <a:sym typeface="Garet Bold"/>
              </a:rPr>
              <a:t>MEET STEVE</a:t>
            </a:r>
          </a:p>
        </p:txBody>
      </p:sp>
      <p:grpSp>
        <p:nvGrpSpPr>
          <p:cNvPr id="14" name="Group 14"/>
          <p:cNvGrpSpPr/>
          <p:nvPr/>
        </p:nvGrpSpPr>
        <p:grpSpPr>
          <a:xfrm>
            <a:off x="12919457" y="8414693"/>
            <a:ext cx="3744615" cy="374461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297118" y="2057510"/>
            <a:ext cx="9124122" cy="7144585"/>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Inter"/>
                <a:ea typeface="Inter"/>
                <a:cs typeface="Inter"/>
                <a:sym typeface="Inter"/>
              </a:rPr>
              <a:t>Steve works in the IT department, and has been working since 8AM to meet a deadline. He has been on the task for three days and today is the last day. </a:t>
            </a:r>
          </a:p>
          <a:p>
            <a:pPr algn="just">
              <a:lnSpc>
                <a:spcPts val="3499"/>
              </a:lnSpc>
              <a:spcBef>
                <a:spcPct val="0"/>
              </a:spcBef>
            </a:pPr>
            <a:endParaRPr lang="en-US" sz="2499" dirty="0">
              <a:solidFill>
                <a:srgbClr val="000000"/>
              </a:solidFill>
              <a:latin typeface="Inter"/>
              <a:ea typeface="Inter"/>
              <a:cs typeface="Inter"/>
              <a:sym typeface="Inter"/>
            </a:endParaRPr>
          </a:p>
          <a:p>
            <a:pPr algn="just">
              <a:lnSpc>
                <a:spcPts val="3499"/>
              </a:lnSpc>
              <a:spcBef>
                <a:spcPct val="0"/>
              </a:spcBef>
            </a:pPr>
            <a:r>
              <a:rPr lang="en-US" sz="2499" dirty="0">
                <a:solidFill>
                  <a:srgbClr val="000000"/>
                </a:solidFill>
                <a:latin typeface="Inter"/>
                <a:ea typeface="Inter"/>
                <a:cs typeface="Inter"/>
                <a:sym typeface="Inter"/>
              </a:rPr>
              <a:t>He has barely eaten a good meal in the last 24 hours, working night and day to meet this deadline. He is famished, on his desk, and his only hope of a quick proper meal is the Canteen. </a:t>
            </a:r>
          </a:p>
          <a:p>
            <a:pPr algn="just">
              <a:lnSpc>
                <a:spcPts val="3499"/>
              </a:lnSpc>
              <a:spcBef>
                <a:spcPct val="0"/>
              </a:spcBef>
            </a:pPr>
            <a:endParaRPr lang="en-US" sz="2499" dirty="0">
              <a:solidFill>
                <a:srgbClr val="000000"/>
              </a:solidFill>
              <a:latin typeface="Inter"/>
              <a:ea typeface="Inter"/>
              <a:cs typeface="Inter"/>
              <a:sym typeface="Inter"/>
            </a:endParaRPr>
          </a:p>
          <a:p>
            <a:pPr algn="just">
              <a:lnSpc>
                <a:spcPts val="3499"/>
              </a:lnSpc>
              <a:spcBef>
                <a:spcPct val="0"/>
              </a:spcBef>
            </a:pPr>
            <a:r>
              <a:rPr lang="en-US" sz="2499" dirty="0">
                <a:solidFill>
                  <a:srgbClr val="000000"/>
                </a:solidFill>
                <a:latin typeface="Inter"/>
                <a:ea typeface="Inter"/>
                <a:cs typeface="Inter"/>
                <a:sym typeface="Inter"/>
              </a:rPr>
              <a:t>He thinks of the stress, the queue, and the time it will take to get a meal from the canteen, and he gives up hope, just to save time to push through the deadline, and make a presentation on the project that same evening. </a:t>
            </a:r>
          </a:p>
          <a:p>
            <a:pPr algn="just">
              <a:lnSpc>
                <a:spcPts val="3499"/>
              </a:lnSpc>
              <a:spcBef>
                <a:spcPct val="0"/>
              </a:spcBef>
            </a:pPr>
            <a:endParaRPr lang="en-US" sz="2499" dirty="0">
              <a:solidFill>
                <a:srgbClr val="000000"/>
              </a:solidFill>
              <a:latin typeface="Inter"/>
              <a:ea typeface="Inter"/>
              <a:cs typeface="Inter"/>
              <a:sym typeface="Inter"/>
            </a:endParaRPr>
          </a:p>
          <a:p>
            <a:pPr algn="just">
              <a:lnSpc>
                <a:spcPts val="3499"/>
              </a:lnSpc>
              <a:spcBef>
                <a:spcPct val="0"/>
              </a:spcBef>
            </a:pPr>
            <a:r>
              <a:rPr lang="en-US" sz="2499" dirty="0">
                <a:solidFill>
                  <a:srgbClr val="000000"/>
                </a:solidFill>
                <a:latin typeface="Inter"/>
                <a:ea typeface="Inter"/>
                <a:cs typeface="Inter"/>
                <a:sym typeface="Inter"/>
              </a:rPr>
              <a:t>He is helpless in the face of inefficiency in the Canteen, which could have saved the day for him. </a:t>
            </a:r>
          </a:p>
        </p:txBody>
      </p:sp>
      <p:sp>
        <p:nvSpPr>
          <p:cNvPr id="18" name="Freeform 18"/>
          <p:cNvSpPr/>
          <p:nvPr/>
        </p:nvSpPr>
        <p:spPr>
          <a:xfrm>
            <a:off x="14815802"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6954065"/>
            <a:ext cx="8390049" cy="2799389"/>
            <a:chOff x="0" y="0"/>
            <a:chExt cx="2209725" cy="737288"/>
          </a:xfrm>
        </p:grpSpPr>
        <p:sp>
          <p:nvSpPr>
            <p:cNvPr id="3" name="Freeform 3"/>
            <p:cNvSpPr/>
            <p:nvPr/>
          </p:nvSpPr>
          <p:spPr>
            <a:xfrm>
              <a:off x="0" y="0"/>
              <a:ext cx="2209725" cy="737288"/>
            </a:xfrm>
            <a:custGeom>
              <a:avLst/>
              <a:gdLst/>
              <a:ahLst/>
              <a:cxnLst/>
              <a:rect l="l" t="t" r="r" b="b"/>
              <a:pathLst>
                <a:path w="2209725" h="737288">
                  <a:moveTo>
                    <a:pt x="47060" y="0"/>
                  </a:moveTo>
                  <a:lnTo>
                    <a:pt x="2162665" y="0"/>
                  </a:lnTo>
                  <a:cubicBezTo>
                    <a:pt x="2188655" y="0"/>
                    <a:pt x="2209725" y="21070"/>
                    <a:pt x="2209725" y="47060"/>
                  </a:cubicBezTo>
                  <a:lnTo>
                    <a:pt x="2209725" y="690227"/>
                  </a:lnTo>
                  <a:cubicBezTo>
                    <a:pt x="2209725" y="716218"/>
                    <a:pt x="2188655" y="737288"/>
                    <a:pt x="2162665" y="737288"/>
                  </a:cubicBezTo>
                  <a:lnTo>
                    <a:pt x="47060" y="737288"/>
                  </a:lnTo>
                  <a:cubicBezTo>
                    <a:pt x="21070" y="737288"/>
                    <a:pt x="0" y="716218"/>
                    <a:pt x="0" y="690227"/>
                  </a:cubicBezTo>
                  <a:lnTo>
                    <a:pt x="0" y="47060"/>
                  </a:lnTo>
                  <a:cubicBezTo>
                    <a:pt x="0" y="21070"/>
                    <a:pt x="21070" y="0"/>
                    <a:pt x="47060" y="0"/>
                  </a:cubicBezTo>
                  <a:close/>
                </a:path>
              </a:pathLst>
            </a:custGeom>
            <a:solidFill>
              <a:srgbClr val="0345E4"/>
            </a:solidFill>
          </p:spPr>
          <p:txBody>
            <a:bodyPr/>
            <a:lstStyle/>
            <a:p>
              <a:endParaRPr lang="en-US"/>
            </a:p>
          </p:txBody>
        </p:sp>
        <p:sp>
          <p:nvSpPr>
            <p:cNvPr id="4" name="TextBox 4"/>
            <p:cNvSpPr txBox="1"/>
            <p:nvPr/>
          </p:nvSpPr>
          <p:spPr>
            <a:xfrm>
              <a:off x="0" y="-38100"/>
              <a:ext cx="2209725"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7922135" cy="6417970"/>
            <a:chOff x="0" y="0"/>
            <a:chExt cx="2086488" cy="1690329"/>
          </a:xfrm>
        </p:grpSpPr>
        <p:sp>
          <p:nvSpPr>
            <p:cNvPr id="6" name="Freeform 6"/>
            <p:cNvSpPr/>
            <p:nvPr/>
          </p:nvSpPr>
          <p:spPr>
            <a:xfrm>
              <a:off x="0" y="0"/>
              <a:ext cx="2086488" cy="1690329"/>
            </a:xfrm>
            <a:custGeom>
              <a:avLst/>
              <a:gdLst/>
              <a:ahLst/>
              <a:cxnLst/>
              <a:rect l="l" t="t" r="r" b="b"/>
              <a:pathLst>
                <a:path w="2086488" h="1690329">
                  <a:moveTo>
                    <a:pt x="49840" y="0"/>
                  </a:moveTo>
                  <a:lnTo>
                    <a:pt x="2036648" y="0"/>
                  </a:lnTo>
                  <a:cubicBezTo>
                    <a:pt x="2064174" y="0"/>
                    <a:pt x="2086488" y="22314"/>
                    <a:pt x="2086488" y="49840"/>
                  </a:cubicBezTo>
                  <a:lnTo>
                    <a:pt x="2086488" y="1640490"/>
                  </a:lnTo>
                  <a:cubicBezTo>
                    <a:pt x="2086488" y="1668015"/>
                    <a:pt x="2064174" y="1690329"/>
                    <a:pt x="2036648" y="1690329"/>
                  </a:cubicBezTo>
                  <a:lnTo>
                    <a:pt x="49840" y="1690329"/>
                  </a:lnTo>
                  <a:cubicBezTo>
                    <a:pt x="22314" y="1690329"/>
                    <a:pt x="0" y="1668015"/>
                    <a:pt x="0" y="1640490"/>
                  </a:cubicBezTo>
                  <a:lnTo>
                    <a:pt x="0" y="49840"/>
                  </a:lnTo>
                  <a:cubicBezTo>
                    <a:pt x="0" y="22314"/>
                    <a:pt x="22314" y="0"/>
                    <a:pt x="49840" y="0"/>
                  </a:cubicBezTo>
                  <a:close/>
                </a:path>
              </a:pathLst>
            </a:custGeom>
            <a:solidFill>
              <a:srgbClr val="E8ECEC"/>
            </a:solidFill>
          </p:spPr>
          <p:txBody>
            <a:bodyPr/>
            <a:lstStyle/>
            <a:p>
              <a:endParaRPr lang="en-US"/>
            </a:p>
          </p:txBody>
        </p:sp>
        <p:sp>
          <p:nvSpPr>
            <p:cNvPr id="7" name="TextBox 7"/>
            <p:cNvSpPr txBox="1"/>
            <p:nvPr/>
          </p:nvSpPr>
          <p:spPr>
            <a:xfrm>
              <a:off x="0" y="-38100"/>
              <a:ext cx="2086488"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464594" y="2030851"/>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75241" y="6954065"/>
            <a:ext cx="7458808" cy="2799389"/>
            <a:chOff x="0" y="0"/>
            <a:chExt cx="1964460" cy="737288"/>
          </a:xfrm>
        </p:grpSpPr>
        <p:sp>
          <p:nvSpPr>
            <p:cNvPr id="12" name="Freeform 12"/>
            <p:cNvSpPr/>
            <p:nvPr/>
          </p:nvSpPr>
          <p:spPr>
            <a:xfrm>
              <a:off x="0" y="0"/>
              <a:ext cx="1964460" cy="737288"/>
            </a:xfrm>
            <a:custGeom>
              <a:avLst/>
              <a:gdLst/>
              <a:ahLst/>
              <a:cxnLst/>
              <a:rect l="l" t="t" r="r" b="b"/>
              <a:pathLst>
                <a:path w="1964460" h="737288">
                  <a:moveTo>
                    <a:pt x="52936" y="0"/>
                  </a:moveTo>
                  <a:lnTo>
                    <a:pt x="1911524" y="0"/>
                  </a:lnTo>
                  <a:cubicBezTo>
                    <a:pt x="1925563" y="0"/>
                    <a:pt x="1939028" y="5577"/>
                    <a:pt x="1948955" y="15505"/>
                  </a:cubicBezTo>
                  <a:cubicBezTo>
                    <a:pt x="1958883" y="25432"/>
                    <a:pt x="1964460" y="38896"/>
                    <a:pt x="1964460" y="52936"/>
                  </a:cubicBezTo>
                  <a:lnTo>
                    <a:pt x="1964460" y="684352"/>
                  </a:lnTo>
                  <a:cubicBezTo>
                    <a:pt x="1964460" y="713588"/>
                    <a:pt x="1940760" y="737288"/>
                    <a:pt x="1911524" y="737288"/>
                  </a:cubicBezTo>
                  <a:lnTo>
                    <a:pt x="52936" y="737288"/>
                  </a:lnTo>
                  <a:cubicBezTo>
                    <a:pt x="23700" y="737288"/>
                    <a:pt x="0" y="713588"/>
                    <a:pt x="0" y="684352"/>
                  </a:cubicBezTo>
                  <a:lnTo>
                    <a:pt x="0" y="52936"/>
                  </a:lnTo>
                  <a:cubicBezTo>
                    <a:pt x="0" y="23700"/>
                    <a:pt x="23700" y="0"/>
                    <a:pt x="52936" y="0"/>
                  </a:cubicBezTo>
                  <a:close/>
                </a:path>
              </a:pathLst>
            </a:custGeom>
            <a:solidFill>
              <a:srgbClr val="0345E4"/>
            </a:solidFill>
          </p:spPr>
          <p:txBody>
            <a:bodyPr/>
            <a:lstStyle/>
            <a:p>
              <a:endParaRPr lang="en-US"/>
            </a:p>
          </p:txBody>
        </p:sp>
        <p:sp>
          <p:nvSpPr>
            <p:cNvPr id="13" name="TextBox 13"/>
            <p:cNvSpPr txBox="1"/>
            <p:nvPr/>
          </p:nvSpPr>
          <p:spPr>
            <a:xfrm>
              <a:off x="0" y="-38100"/>
              <a:ext cx="1964460"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415077" y="3187935"/>
            <a:ext cx="6953069" cy="6417970"/>
            <a:chOff x="0" y="0"/>
            <a:chExt cx="1831261" cy="1690329"/>
          </a:xfrm>
        </p:grpSpPr>
        <p:sp>
          <p:nvSpPr>
            <p:cNvPr id="15" name="Freeform 15"/>
            <p:cNvSpPr/>
            <p:nvPr/>
          </p:nvSpPr>
          <p:spPr>
            <a:xfrm>
              <a:off x="0" y="0"/>
              <a:ext cx="1831261" cy="1690329"/>
            </a:xfrm>
            <a:custGeom>
              <a:avLst/>
              <a:gdLst/>
              <a:ahLst/>
              <a:cxnLst/>
              <a:rect l="l" t="t" r="r" b="b"/>
              <a:pathLst>
                <a:path w="1831261" h="1690329">
                  <a:moveTo>
                    <a:pt x="56786" y="0"/>
                  </a:moveTo>
                  <a:lnTo>
                    <a:pt x="1774475" y="0"/>
                  </a:lnTo>
                  <a:cubicBezTo>
                    <a:pt x="1805837" y="0"/>
                    <a:pt x="1831261" y="25424"/>
                    <a:pt x="1831261" y="56786"/>
                  </a:cubicBezTo>
                  <a:lnTo>
                    <a:pt x="1831261" y="1633543"/>
                  </a:lnTo>
                  <a:cubicBezTo>
                    <a:pt x="1831261" y="1648604"/>
                    <a:pt x="1825278" y="1663048"/>
                    <a:pt x="1814629" y="1673697"/>
                  </a:cubicBezTo>
                  <a:cubicBezTo>
                    <a:pt x="1803979" y="1684347"/>
                    <a:pt x="1789536" y="1690329"/>
                    <a:pt x="1774475" y="1690329"/>
                  </a:cubicBezTo>
                  <a:lnTo>
                    <a:pt x="56786" y="1690329"/>
                  </a:lnTo>
                  <a:cubicBezTo>
                    <a:pt x="25424" y="1690329"/>
                    <a:pt x="0" y="1664905"/>
                    <a:pt x="0" y="1633543"/>
                  </a:cubicBezTo>
                  <a:lnTo>
                    <a:pt x="0" y="56786"/>
                  </a:lnTo>
                  <a:cubicBezTo>
                    <a:pt x="0" y="41726"/>
                    <a:pt x="5983" y="27282"/>
                    <a:pt x="16632" y="16632"/>
                  </a:cubicBezTo>
                  <a:cubicBezTo>
                    <a:pt x="27282" y="5983"/>
                    <a:pt x="41726" y="0"/>
                    <a:pt x="56786" y="0"/>
                  </a:cubicBezTo>
                  <a:close/>
                </a:path>
              </a:pathLst>
            </a:custGeom>
            <a:solidFill>
              <a:srgbClr val="E8ECEC"/>
            </a:solidFill>
          </p:spPr>
          <p:txBody>
            <a:bodyPr/>
            <a:lstStyle/>
            <a:p>
              <a:endParaRPr lang="en-US"/>
            </a:p>
          </p:txBody>
        </p:sp>
        <p:sp>
          <p:nvSpPr>
            <p:cNvPr id="16" name="TextBox 16"/>
            <p:cNvSpPr txBox="1"/>
            <p:nvPr/>
          </p:nvSpPr>
          <p:spPr>
            <a:xfrm>
              <a:off x="0" y="-38100"/>
              <a:ext cx="1831261"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785865" y="2216565"/>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17368147" cy="1543194"/>
            <a:chOff x="0" y="0"/>
            <a:chExt cx="4574327" cy="406438"/>
          </a:xfrm>
        </p:grpSpPr>
        <p:sp>
          <p:nvSpPr>
            <p:cNvPr id="21" name="Freeform 21"/>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US"/>
            </a:p>
          </p:txBody>
        </p:sp>
        <p:sp>
          <p:nvSpPr>
            <p:cNvPr id="22" name="TextBox 22"/>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3889349" y="2688954"/>
            <a:ext cx="1361983" cy="997962"/>
          </a:xfrm>
          <a:custGeom>
            <a:avLst/>
            <a:gdLst/>
            <a:ahLst/>
            <a:cxnLst/>
            <a:rect l="l" t="t" r="r" b="b"/>
            <a:pathLst>
              <a:path w="1361983" h="997962">
                <a:moveTo>
                  <a:pt x="0" y="0"/>
                </a:moveTo>
                <a:lnTo>
                  <a:pt x="1361984" y="0"/>
                </a:lnTo>
                <a:lnTo>
                  <a:pt x="1361984" y="997962"/>
                </a:lnTo>
                <a:lnTo>
                  <a:pt x="0" y="997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3359798" y="2510934"/>
            <a:ext cx="1063628" cy="1251327"/>
          </a:xfrm>
          <a:custGeom>
            <a:avLst/>
            <a:gdLst/>
            <a:ahLst/>
            <a:cxnLst/>
            <a:rect l="l" t="t" r="r" b="b"/>
            <a:pathLst>
              <a:path w="1063628" h="1251327">
                <a:moveTo>
                  <a:pt x="0" y="0"/>
                </a:moveTo>
                <a:lnTo>
                  <a:pt x="1063628" y="0"/>
                </a:lnTo>
                <a:lnTo>
                  <a:pt x="1063628" y="1251328"/>
                </a:lnTo>
                <a:lnTo>
                  <a:pt x="0" y="1251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25"/>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BUSINESS CASE CONT’D...</a:t>
            </a:r>
          </a:p>
        </p:txBody>
      </p:sp>
      <p:sp>
        <p:nvSpPr>
          <p:cNvPr id="26" name="TextBox 26"/>
          <p:cNvSpPr txBox="1"/>
          <p:nvPr/>
        </p:nvSpPr>
        <p:spPr>
          <a:xfrm>
            <a:off x="2514125" y="4313192"/>
            <a:ext cx="4112433" cy="1180466"/>
          </a:xfrm>
          <a:prstGeom prst="rect">
            <a:avLst/>
          </a:prstGeom>
        </p:spPr>
        <p:txBody>
          <a:bodyPr lIns="0" tIns="0" rIns="0" bIns="0" rtlCol="0" anchor="t">
            <a:spAutoFit/>
          </a:bodyPr>
          <a:lstStyle/>
          <a:p>
            <a:pPr algn="ctr">
              <a:lnSpc>
                <a:spcPts val="4759"/>
              </a:lnSpc>
            </a:pPr>
            <a:r>
              <a:rPr lang="en-US" sz="3399">
                <a:solidFill>
                  <a:srgbClr val="000000"/>
                </a:solidFill>
                <a:latin typeface="Garet Bold"/>
                <a:ea typeface="Garet Bold"/>
                <a:cs typeface="Garet Bold"/>
                <a:sym typeface="Garet Bold"/>
              </a:rPr>
              <a:t>Problem Statement</a:t>
            </a:r>
          </a:p>
        </p:txBody>
      </p:sp>
      <p:sp>
        <p:nvSpPr>
          <p:cNvPr id="27" name="TextBox 27"/>
          <p:cNvSpPr txBox="1"/>
          <p:nvPr/>
        </p:nvSpPr>
        <p:spPr>
          <a:xfrm>
            <a:off x="1408378" y="5554980"/>
            <a:ext cx="6870541" cy="3887987"/>
          </a:xfrm>
          <a:prstGeom prst="rect">
            <a:avLst/>
          </a:prstGeom>
        </p:spPr>
        <p:txBody>
          <a:bodyPr lIns="0" tIns="0" rIns="0" bIns="0" rtlCol="0" anchor="t">
            <a:spAutoFit/>
          </a:bodyPr>
          <a:lstStyle/>
          <a:p>
            <a:pPr marL="457200" indent="-457200" algn="just">
              <a:lnSpc>
                <a:spcPts val="3410"/>
              </a:lnSpc>
              <a:buFont typeface="+mj-lt"/>
              <a:buAutoNum type="arabicPeriod"/>
            </a:pPr>
            <a:r>
              <a:rPr lang="en-US" sz="2200" dirty="0">
                <a:solidFill>
                  <a:srgbClr val="000000"/>
                </a:solidFill>
                <a:latin typeface="Open Sans 1"/>
                <a:ea typeface="Open Sans 1"/>
                <a:cs typeface="Open Sans 1"/>
                <a:sym typeface="Open Sans 1"/>
              </a:rPr>
              <a:t>The current canteen process is inefficient due to long wait times, lack of meal availability, and significant food waste. </a:t>
            </a:r>
          </a:p>
          <a:p>
            <a:pPr marL="457200" indent="-457200" algn="just">
              <a:lnSpc>
                <a:spcPts val="3410"/>
              </a:lnSpc>
              <a:buFont typeface="+mj-lt"/>
              <a:buAutoNum type="arabicPeriod"/>
            </a:pPr>
            <a:r>
              <a:rPr lang="en-US" sz="2200" dirty="0">
                <a:solidFill>
                  <a:srgbClr val="000000"/>
                </a:solidFill>
                <a:latin typeface="Open Sans 1"/>
                <a:ea typeface="Open Sans 1"/>
                <a:cs typeface="Open Sans 1"/>
                <a:sym typeface="Open Sans 1"/>
              </a:rPr>
              <a:t>Employees spend considerable time away from their workstations, which reduces productivity. </a:t>
            </a:r>
          </a:p>
          <a:p>
            <a:pPr marL="457200" indent="-457200" algn="just">
              <a:lnSpc>
                <a:spcPts val="3410"/>
              </a:lnSpc>
              <a:buFont typeface="+mj-lt"/>
              <a:buAutoNum type="arabicPeriod"/>
            </a:pPr>
            <a:r>
              <a:rPr lang="en-US" sz="2200" dirty="0">
                <a:solidFill>
                  <a:srgbClr val="000000"/>
                </a:solidFill>
                <a:latin typeface="Open Sans 1"/>
                <a:ea typeface="Open Sans 1"/>
                <a:cs typeface="Open Sans 1"/>
                <a:sym typeface="Open Sans 1"/>
              </a:rPr>
              <a:t>There is also no mechanism for employees to order meals in advance or have them delivered to their desks.</a:t>
            </a:r>
          </a:p>
          <a:p>
            <a:pPr marL="0" lvl="0" indent="0" algn="just">
              <a:lnSpc>
                <a:spcPts val="3410"/>
              </a:lnSpc>
            </a:pPr>
            <a:endParaRPr lang="en-US" sz="2200" dirty="0">
              <a:solidFill>
                <a:srgbClr val="000000"/>
              </a:solidFill>
              <a:latin typeface="Open Sans 1"/>
              <a:ea typeface="Open Sans 1"/>
              <a:cs typeface="Open Sans 1"/>
              <a:sym typeface="Open Sans 1"/>
            </a:endParaRPr>
          </a:p>
        </p:txBody>
      </p:sp>
      <p:sp>
        <p:nvSpPr>
          <p:cNvPr id="28" name="TextBox 28"/>
          <p:cNvSpPr txBox="1"/>
          <p:nvPr/>
        </p:nvSpPr>
        <p:spPr>
          <a:xfrm>
            <a:off x="10679972" y="5115502"/>
            <a:ext cx="6423281" cy="4490402"/>
          </a:xfrm>
          <a:prstGeom prst="rect">
            <a:avLst/>
          </a:prstGeom>
        </p:spPr>
        <p:txBody>
          <a:bodyPr lIns="0" tIns="0" rIns="0" bIns="0" rtlCol="0" anchor="t">
            <a:spAutoFit/>
          </a:bodyPr>
          <a:lstStyle/>
          <a:p>
            <a:pPr marL="410213" lvl="1" indent="-205106" algn="just">
              <a:lnSpc>
                <a:spcPts val="2945"/>
              </a:lnSpc>
              <a:buAutoNum type="arabicPeriod"/>
            </a:pPr>
            <a:r>
              <a:rPr lang="en-US" sz="1900">
                <a:solidFill>
                  <a:srgbClr val="000000"/>
                </a:solidFill>
                <a:latin typeface="Open Sans 1"/>
                <a:ea typeface="Open Sans 1"/>
                <a:cs typeface="Open Sans 1"/>
                <a:sym typeface="Open Sans 1"/>
              </a:rPr>
              <a:t>To reduce the time spent on lunch breaks by 75% by eliminating waiting times through advance online ordering.</a:t>
            </a:r>
          </a:p>
          <a:p>
            <a:pPr marL="410213" lvl="1" indent="-205106" algn="just">
              <a:lnSpc>
                <a:spcPts val="2945"/>
              </a:lnSpc>
              <a:buAutoNum type="arabicPeriod"/>
            </a:pPr>
            <a:r>
              <a:rPr lang="en-US" sz="1900">
                <a:solidFill>
                  <a:srgbClr val="000000"/>
                </a:solidFill>
                <a:latin typeface="Open Sans 1"/>
                <a:ea typeface="Open Sans 1"/>
                <a:cs typeface="Open Sans 1"/>
                <a:sym typeface="Open Sans 1"/>
              </a:rPr>
              <a:t>To improve order accuracy and reduce food waste by ensuring meals prepared are meals demanded.</a:t>
            </a:r>
          </a:p>
          <a:p>
            <a:pPr marL="410213" lvl="1" indent="-205106" algn="just">
              <a:lnSpc>
                <a:spcPts val="2945"/>
              </a:lnSpc>
              <a:buAutoNum type="arabicPeriod"/>
            </a:pPr>
            <a:r>
              <a:rPr lang="en-US" sz="1900">
                <a:solidFill>
                  <a:srgbClr val="000000"/>
                </a:solidFill>
                <a:latin typeface="Open Sans 1"/>
                <a:ea typeface="Open Sans 1"/>
                <a:cs typeface="Open Sans 1"/>
                <a:sym typeface="Open Sans 1"/>
              </a:rPr>
              <a:t>To enable delivery of meals to employees to their workstations, eliminating the need to commute to the canteen.</a:t>
            </a:r>
          </a:p>
          <a:p>
            <a:pPr marL="410213" lvl="1" indent="-205106" algn="just">
              <a:lnSpc>
                <a:spcPts val="2945"/>
              </a:lnSpc>
              <a:buAutoNum type="arabicPeriod"/>
            </a:pPr>
            <a:r>
              <a:rPr lang="en-US" sz="1900">
                <a:solidFill>
                  <a:srgbClr val="000000"/>
                </a:solidFill>
                <a:latin typeface="Open Sans 1"/>
                <a:ea typeface="Open Sans 1"/>
                <a:cs typeface="Open Sans 1"/>
                <a:sym typeface="Open Sans 1"/>
              </a:rPr>
              <a:t>To simplify the payment process for meals by integrating meal payments with the payroll system for automatic salary deductions.</a:t>
            </a:r>
          </a:p>
          <a:p>
            <a:pPr marL="0" lvl="0" indent="0" algn="just">
              <a:lnSpc>
                <a:spcPts val="3410"/>
              </a:lnSpc>
            </a:pPr>
            <a:endParaRPr lang="en-US" sz="1900">
              <a:solidFill>
                <a:srgbClr val="000000"/>
              </a:solidFill>
              <a:latin typeface="Open Sans 1"/>
              <a:ea typeface="Open Sans 1"/>
              <a:cs typeface="Open Sans 1"/>
              <a:sym typeface="Open Sans 1"/>
            </a:endParaRPr>
          </a:p>
        </p:txBody>
      </p:sp>
      <p:sp>
        <p:nvSpPr>
          <p:cNvPr id="29" name="TextBox 29"/>
          <p:cNvSpPr txBox="1"/>
          <p:nvPr/>
        </p:nvSpPr>
        <p:spPr>
          <a:xfrm>
            <a:off x="11928167" y="4563109"/>
            <a:ext cx="4112433" cy="580391"/>
          </a:xfrm>
          <a:prstGeom prst="rect">
            <a:avLst/>
          </a:prstGeom>
        </p:spPr>
        <p:txBody>
          <a:bodyPr lIns="0" tIns="0" rIns="0" bIns="0" rtlCol="0" anchor="t">
            <a:spAutoFit/>
          </a:bodyPr>
          <a:lstStyle/>
          <a:p>
            <a:pPr algn="ctr">
              <a:lnSpc>
                <a:spcPts val="4759"/>
              </a:lnSpc>
            </a:pPr>
            <a:r>
              <a:rPr lang="en-US" sz="3399">
                <a:solidFill>
                  <a:srgbClr val="000000"/>
                </a:solidFill>
                <a:latin typeface="Garet Bold"/>
                <a:ea typeface="Garet Bold"/>
                <a:cs typeface="Garet Bold"/>
                <a:sym typeface="Garet Bold"/>
              </a:rPr>
              <a:t>Objectives</a:t>
            </a:r>
          </a:p>
        </p:txBody>
      </p:sp>
      <p:sp>
        <p:nvSpPr>
          <p:cNvPr id="30" name="Freeform 30"/>
          <p:cNvSpPr/>
          <p:nvPr/>
        </p:nvSpPr>
        <p:spPr>
          <a:xfrm>
            <a:off x="15640123" y="207348"/>
            <a:ext cx="1170837" cy="1170837"/>
          </a:xfrm>
          <a:custGeom>
            <a:avLst/>
            <a:gdLst/>
            <a:ahLst/>
            <a:cxnLst/>
            <a:rect l="l" t="t" r="r" b="b"/>
            <a:pathLst>
              <a:path w="1170837" h="1170837">
                <a:moveTo>
                  <a:pt x="0" y="0"/>
                </a:moveTo>
                <a:lnTo>
                  <a:pt x="1170837" y="0"/>
                </a:lnTo>
                <a:lnTo>
                  <a:pt x="1170837" y="1170837"/>
                </a:lnTo>
                <a:lnTo>
                  <a:pt x="0" y="1170837"/>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690877" cy="10287000"/>
            <a:chOff x="0" y="0"/>
            <a:chExt cx="1235457" cy="2709333"/>
          </a:xfrm>
        </p:grpSpPr>
        <p:sp>
          <p:nvSpPr>
            <p:cNvPr id="3" name="Freeform 3"/>
            <p:cNvSpPr/>
            <p:nvPr/>
          </p:nvSpPr>
          <p:spPr>
            <a:xfrm>
              <a:off x="0" y="0"/>
              <a:ext cx="1235457" cy="2709333"/>
            </a:xfrm>
            <a:custGeom>
              <a:avLst/>
              <a:gdLst/>
              <a:ahLst/>
              <a:cxnLst/>
              <a:rect l="l" t="t" r="r" b="b"/>
              <a:pathLst>
                <a:path w="1235457" h="2709333">
                  <a:moveTo>
                    <a:pt x="0" y="0"/>
                  </a:moveTo>
                  <a:lnTo>
                    <a:pt x="1235457" y="0"/>
                  </a:lnTo>
                  <a:lnTo>
                    <a:pt x="1235457"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235457"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6626" y="367185"/>
            <a:ext cx="4568944" cy="1739901"/>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SOLUTION OPTIONS</a:t>
            </a:r>
          </a:p>
        </p:txBody>
      </p:sp>
      <p:grpSp>
        <p:nvGrpSpPr>
          <p:cNvPr id="6" name="Group 6"/>
          <p:cNvGrpSpPr>
            <a:grpSpLocks noChangeAspect="1"/>
          </p:cNvGrpSpPr>
          <p:nvPr/>
        </p:nvGrpSpPr>
        <p:grpSpPr>
          <a:xfrm>
            <a:off x="5156259" y="1131887"/>
            <a:ext cx="1388190" cy="1388190"/>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en-US"/>
            </a:p>
          </p:txBody>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en-US"/>
            </a:p>
          </p:txBody>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txBody>
            <a:bodyPr/>
            <a:lstStyle/>
            <a:p>
              <a:endParaRPr lang="en-US"/>
            </a:p>
          </p:txBody>
        </p:sp>
      </p:grpSp>
      <p:grpSp>
        <p:nvGrpSpPr>
          <p:cNvPr id="10" name="Group 10"/>
          <p:cNvGrpSpPr/>
          <p:nvPr/>
        </p:nvGrpSpPr>
        <p:grpSpPr>
          <a:xfrm>
            <a:off x="8114744" y="1084262"/>
            <a:ext cx="8963581" cy="2150063"/>
            <a:chOff x="0" y="0"/>
            <a:chExt cx="2360778" cy="566272"/>
          </a:xfrm>
        </p:grpSpPr>
        <p:sp>
          <p:nvSpPr>
            <p:cNvPr id="11" name="Freeform 11"/>
            <p:cNvSpPr/>
            <p:nvPr/>
          </p:nvSpPr>
          <p:spPr>
            <a:xfrm>
              <a:off x="0" y="0"/>
              <a:ext cx="2360778" cy="566272"/>
            </a:xfrm>
            <a:custGeom>
              <a:avLst/>
              <a:gdLst/>
              <a:ahLst/>
              <a:cxnLst/>
              <a:rect l="l" t="t" r="r" b="b"/>
              <a:pathLst>
                <a:path w="2360778" h="566272">
                  <a:moveTo>
                    <a:pt x="44049" y="0"/>
                  </a:moveTo>
                  <a:lnTo>
                    <a:pt x="2316729" y="0"/>
                  </a:lnTo>
                  <a:cubicBezTo>
                    <a:pt x="2341057" y="0"/>
                    <a:pt x="2360778" y="19721"/>
                    <a:pt x="2360778" y="44049"/>
                  </a:cubicBezTo>
                  <a:lnTo>
                    <a:pt x="2360778" y="522223"/>
                  </a:lnTo>
                  <a:cubicBezTo>
                    <a:pt x="2360778" y="546550"/>
                    <a:pt x="2341057" y="566272"/>
                    <a:pt x="2316729" y="566272"/>
                  </a:cubicBezTo>
                  <a:lnTo>
                    <a:pt x="44049" y="566272"/>
                  </a:lnTo>
                  <a:cubicBezTo>
                    <a:pt x="19721" y="566272"/>
                    <a:pt x="0" y="546550"/>
                    <a:pt x="0" y="522223"/>
                  </a:cubicBezTo>
                  <a:lnTo>
                    <a:pt x="0" y="44049"/>
                  </a:lnTo>
                  <a:cubicBezTo>
                    <a:pt x="0" y="19721"/>
                    <a:pt x="19721" y="0"/>
                    <a:pt x="44049" y="0"/>
                  </a:cubicBezTo>
                  <a:close/>
                </a:path>
              </a:pathLst>
            </a:custGeom>
            <a:solidFill>
              <a:srgbClr val="E8ECEC"/>
            </a:solidFill>
          </p:spPr>
          <p:txBody>
            <a:bodyPr/>
            <a:lstStyle/>
            <a:p>
              <a:endParaRPr lang="en-US"/>
            </a:p>
          </p:txBody>
        </p:sp>
        <p:sp>
          <p:nvSpPr>
            <p:cNvPr id="12" name="TextBox 12"/>
            <p:cNvSpPr txBox="1"/>
            <p:nvPr/>
          </p:nvSpPr>
          <p:spPr>
            <a:xfrm>
              <a:off x="0" y="-38100"/>
              <a:ext cx="2360778" cy="604372"/>
            </a:xfrm>
            <a:prstGeom prst="rect">
              <a:avLst/>
            </a:prstGeom>
          </p:spPr>
          <p:txBody>
            <a:bodyPr lIns="50800" tIns="50800" rIns="50800" bIns="50800" rtlCol="0" anchor="ctr"/>
            <a:lstStyle/>
            <a:p>
              <a:pPr algn="ctr">
                <a:lnSpc>
                  <a:spcPts val="2659"/>
                </a:lnSpc>
              </a:pPr>
              <a:endParaRPr/>
            </a:p>
          </p:txBody>
        </p:sp>
      </p:grpSp>
      <p:grpSp>
        <p:nvGrpSpPr>
          <p:cNvPr id="13" name="Group 13"/>
          <p:cNvGrpSpPr>
            <a:grpSpLocks noChangeAspect="1"/>
          </p:cNvGrpSpPr>
          <p:nvPr/>
        </p:nvGrpSpPr>
        <p:grpSpPr>
          <a:xfrm>
            <a:off x="5156259" y="4415426"/>
            <a:ext cx="1388190" cy="1388190"/>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en-US"/>
            </a:p>
          </p:txBody>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en-US"/>
            </a:p>
          </p:txBody>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txBody>
            <a:bodyPr/>
            <a:lstStyle/>
            <a:p>
              <a:endParaRPr lang="en-US"/>
            </a:p>
          </p:txBody>
        </p:sp>
      </p:grpSp>
      <p:grpSp>
        <p:nvGrpSpPr>
          <p:cNvPr id="17" name="Group 17"/>
          <p:cNvGrpSpPr/>
          <p:nvPr/>
        </p:nvGrpSpPr>
        <p:grpSpPr>
          <a:xfrm>
            <a:off x="7718643" y="4415426"/>
            <a:ext cx="8963581" cy="1954055"/>
            <a:chOff x="0" y="0"/>
            <a:chExt cx="2360778" cy="514648"/>
          </a:xfrm>
        </p:grpSpPr>
        <p:sp>
          <p:nvSpPr>
            <p:cNvPr id="18" name="Freeform 18"/>
            <p:cNvSpPr/>
            <p:nvPr/>
          </p:nvSpPr>
          <p:spPr>
            <a:xfrm>
              <a:off x="0" y="0"/>
              <a:ext cx="2360778" cy="514648"/>
            </a:xfrm>
            <a:custGeom>
              <a:avLst/>
              <a:gdLst/>
              <a:ahLst/>
              <a:cxnLst/>
              <a:rect l="l" t="t" r="r" b="b"/>
              <a:pathLst>
                <a:path w="2360778" h="514648">
                  <a:moveTo>
                    <a:pt x="44049" y="0"/>
                  </a:moveTo>
                  <a:lnTo>
                    <a:pt x="2316729" y="0"/>
                  </a:lnTo>
                  <a:cubicBezTo>
                    <a:pt x="2341057" y="0"/>
                    <a:pt x="2360778" y="19721"/>
                    <a:pt x="2360778" y="44049"/>
                  </a:cubicBezTo>
                  <a:lnTo>
                    <a:pt x="2360778" y="470599"/>
                  </a:lnTo>
                  <a:cubicBezTo>
                    <a:pt x="2360778" y="494927"/>
                    <a:pt x="2341057" y="514648"/>
                    <a:pt x="2316729" y="514648"/>
                  </a:cubicBezTo>
                  <a:lnTo>
                    <a:pt x="44049" y="514648"/>
                  </a:lnTo>
                  <a:cubicBezTo>
                    <a:pt x="32367" y="514648"/>
                    <a:pt x="21163" y="510007"/>
                    <a:pt x="12902" y="501746"/>
                  </a:cubicBezTo>
                  <a:cubicBezTo>
                    <a:pt x="4641" y="493486"/>
                    <a:pt x="0" y="482282"/>
                    <a:pt x="0" y="470599"/>
                  </a:cubicBezTo>
                  <a:lnTo>
                    <a:pt x="0" y="44049"/>
                  </a:lnTo>
                  <a:cubicBezTo>
                    <a:pt x="0" y="19721"/>
                    <a:pt x="19721" y="0"/>
                    <a:pt x="44049" y="0"/>
                  </a:cubicBezTo>
                  <a:close/>
                </a:path>
              </a:pathLst>
            </a:custGeom>
            <a:solidFill>
              <a:srgbClr val="E8ECEC"/>
            </a:solidFill>
          </p:spPr>
          <p:txBody>
            <a:bodyPr/>
            <a:lstStyle/>
            <a:p>
              <a:endParaRPr lang="en-US"/>
            </a:p>
          </p:txBody>
        </p:sp>
        <p:sp>
          <p:nvSpPr>
            <p:cNvPr id="19" name="TextBox 19"/>
            <p:cNvSpPr txBox="1"/>
            <p:nvPr/>
          </p:nvSpPr>
          <p:spPr>
            <a:xfrm>
              <a:off x="0" y="-38100"/>
              <a:ext cx="2360778" cy="552748"/>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5545283" y="7519606"/>
            <a:ext cx="1228950" cy="1228950"/>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en-US"/>
            </a:p>
          </p:txBody>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en-US"/>
            </a:p>
          </p:txBody>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txBody>
            <a:bodyPr/>
            <a:lstStyle/>
            <a:p>
              <a:endParaRPr lang="en-US"/>
            </a:p>
          </p:txBody>
        </p:sp>
      </p:grpSp>
      <p:grpSp>
        <p:nvGrpSpPr>
          <p:cNvPr id="24" name="Group 24"/>
          <p:cNvGrpSpPr/>
          <p:nvPr/>
        </p:nvGrpSpPr>
        <p:grpSpPr>
          <a:xfrm>
            <a:off x="7219611" y="7546091"/>
            <a:ext cx="8963581" cy="1954055"/>
            <a:chOff x="0" y="0"/>
            <a:chExt cx="2360778" cy="514648"/>
          </a:xfrm>
        </p:grpSpPr>
        <p:sp>
          <p:nvSpPr>
            <p:cNvPr id="25" name="Freeform 25"/>
            <p:cNvSpPr/>
            <p:nvPr/>
          </p:nvSpPr>
          <p:spPr>
            <a:xfrm>
              <a:off x="0" y="0"/>
              <a:ext cx="2360778" cy="514648"/>
            </a:xfrm>
            <a:custGeom>
              <a:avLst/>
              <a:gdLst/>
              <a:ahLst/>
              <a:cxnLst/>
              <a:rect l="l" t="t" r="r" b="b"/>
              <a:pathLst>
                <a:path w="2360778" h="514648">
                  <a:moveTo>
                    <a:pt x="44049" y="0"/>
                  </a:moveTo>
                  <a:lnTo>
                    <a:pt x="2316729" y="0"/>
                  </a:lnTo>
                  <a:cubicBezTo>
                    <a:pt x="2341057" y="0"/>
                    <a:pt x="2360778" y="19721"/>
                    <a:pt x="2360778" y="44049"/>
                  </a:cubicBezTo>
                  <a:lnTo>
                    <a:pt x="2360778" y="470599"/>
                  </a:lnTo>
                  <a:cubicBezTo>
                    <a:pt x="2360778" y="494927"/>
                    <a:pt x="2341057" y="514648"/>
                    <a:pt x="2316729" y="514648"/>
                  </a:cubicBezTo>
                  <a:lnTo>
                    <a:pt x="44049" y="514648"/>
                  </a:lnTo>
                  <a:cubicBezTo>
                    <a:pt x="32367" y="514648"/>
                    <a:pt x="21163" y="510007"/>
                    <a:pt x="12902" y="501746"/>
                  </a:cubicBezTo>
                  <a:cubicBezTo>
                    <a:pt x="4641" y="493486"/>
                    <a:pt x="0" y="482282"/>
                    <a:pt x="0" y="470599"/>
                  </a:cubicBezTo>
                  <a:lnTo>
                    <a:pt x="0" y="44049"/>
                  </a:lnTo>
                  <a:cubicBezTo>
                    <a:pt x="0" y="19721"/>
                    <a:pt x="19721" y="0"/>
                    <a:pt x="44049" y="0"/>
                  </a:cubicBezTo>
                  <a:close/>
                </a:path>
              </a:pathLst>
            </a:custGeom>
            <a:solidFill>
              <a:srgbClr val="E8ECEC"/>
            </a:solidFill>
          </p:spPr>
          <p:txBody>
            <a:bodyPr/>
            <a:lstStyle/>
            <a:p>
              <a:endParaRPr lang="en-US"/>
            </a:p>
          </p:txBody>
        </p:sp>
        <p:sp>
          <p:nvSpPr>
            <p:cNvPr id="26" name="TextBox 26"/>
            <p:cNvSpPr txBox="1"/>
            <p:nvPr/>
          </p:nvSpPr>
          <p:spPr>
            <a:xfrm>
              <a:off x="0" y="-38100"/>
              <a:ext cx="2360778" cy="552748"/>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5325470" y="1319231"/>
            <a:ext cx="1049768" cy="1013504"/>
          </a:xfrm>
          <a:custGeom>
            <a:avLst/>
            <a:gdLst/>
            <a:ahLst/>
            <a:cxnLst/>
            <a:rect l="l" t="t" r="r" b="b"/>
            <a:pathLst>
              <a:path w="1049768" h="1013504">
                <a:moveTo>
                  <a:pt x="0" y="0"/>
                </a:moveTo>
                <a:lnTo>
                  <a:pt x="1049768" y="0"/>
                </a:lnTo>
                <a:lnTo>
                  <a:pt x="1049768" y="1013503"/>
                </a:lnTo>
                <a:lnTo>
                  <a:pt x="0" y="1013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a:off x="5325470" y="4500749"/>
            <a:ext cx="1023343" cy="1302867"/>
          </a:xfrm>
          <a:custGeom>
            <a:avLst/>
            <a:gdLst/>
            <a:ahLst/>
            <a:cxnLst/>
            <a:rect l="l" t="t" r="r" b="b"/>
            <a:pathLst>
              <a:path w="1023343" h="1302867">
                <a:moveTo>
                  <a:pt x="0" y="0"/>
                </a:moveTo>
                <a:lnTo>
                  <a:pt x="1023342" y="0"/>
                </a:lnTo>
                <a:lnTo>
                  <a:pt x="1023342" y="1302867"/>
                </a:lnTo>
                <a:lnTo>
                  <a:pt x="0" y="1302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5485570" y="7459893"/>
            <a:ext cx="1329326" cy="1329326"/>
          </a:xfrm>
          <a:custGeom>
            <a:avLst/>
            <a:gdLst/>
            <a:ahLst/>
            <a:cxnLst/>
            <a:rect l="l" t="t" r="r" b="b"/>
            <a:pathLst>
              <a:path w="1329326" h="1329326">
                <a:moveTo>
                  <a:pt x="0" y="0"/>
                </a:moveTo>
                <a:lnTo>
                  <a:pt x="1329326" y="0"/>
                </a:lnTo>
                <a:lnTo>
                  <a:pt x="1329326" y="1329326"/>
                </a:lnTo>
                <a:lnTo>
                  <a:pt x="0" y="1329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TextBox 30"/>
          <p:cNvSpPr txBox="1"/>
          <p:nvPr/>
        </p:nvSpPr>
        <p:spPr>
          <a:xfrm>
            <a:off x="8301157" y="1458648"/>
            <a:ext cx="8115300" cy="1263016"/>
          </a:xfrm>
          <a:prstGeom prst="rect">
            <a:avLst/>
          </a:prstGeom>
        </p:spPr>
        <p:txBody>
          <a:bodyPr lIns="0" tIns="0" rIns="0" bIns="0" rtlCol="0" anchor="t">
            <a:spAutoFit/>
          </a:bodyPr>
          <a:lstStyle/>
          <a:p>
            <a:pPr marL="0" lvl="0" indent="0" algn="just">
              <a:lnSpc>
                <a:spcPts val="5114"/>
              </a:lnSpc>
            </a:pPr>
            <a:r>
              <a:rPr lang="en-US" sz="3299">
                <a:solidFill>
                  <a:srgbClr val="000000"/>
                </a:solidFill>
                <a:latin typeface="Open Sans"/>
                <a:ea typeface="Open Sans"/>
                <a:cs typeface="Open Sans"/>
                <a:sym typeface="Open Sans"/>
              </a:rPr>
              <a:t>Build additional 4 canteens to cater to the number of employees</a:t>
            </a:r>
          </a:p>
        </p:txBody>
      </p:sp>
      <p:sp>
        <p:nvSpPr>
          <p:cNvPr id="31" name="TextBox 31"/>
          <p:cNvSpPr txBox="1"/>
          <p:nvPr/>
        </p:nvSpPr>
        <p:spPr>
          <a:xfrm>
            <a:off x="8570099" y="4411139"/>
            <a:ext cx="7536893" cy="1910716"/>
          </a:xfrm>
          <a:prstGeom prst="rect">
            <a:avLst/>
          </a:prstGeom>
        </p:spPr>
        <p:txBody>
          <a:bodyPr lIns="0" tIns="0" rIns="0" bIns="0" rtlCol="0" anchor="t">
            <a:spAutoFit/>
          </a:bodyPr>
          <a:lstStyle/>
          <a:p>
            <a:pPr marL="0" lvl="0" indent="0" algn="just">
              <a:lnSpc>
                <a:spcPts val="5114"/>
              </a:lnSpc>
            </a:pPr>
            <a:r>
              <a:rPr lang="en-US" sz="3299">
                <a:solidFill>
                  <a:srgbClr val="000000"/>
                </a:solidFill>
                <a:latin typeface="Open Sans"/>
                <a:ea typeface="Open Sans"/>
                <a:cs typeface="Open Sans"/>
                <a:sym typeface="Open Sans"/>
              </a:rPr>
              <a:t>Automate the canteen order process so employees can order what they want and eat at their work stations</a:t>
            </a:r>
          </a:p>
        </p:txBody>
      </p:sp>
      <p:sp>
        <p:nvSpPr>
          <p:cNvPr id="32" name="TextBox 32"/>
          <p:cNvSpPr txBox="1"/>
          <p:nvPr/>
        </p:nvSpPr>
        <p:spPr>
          <a:xfrm>
            <a:off x="7813893" y="7589430"/>
            <a:ext cx="7832168" cy="1910716"/>
          </a:xfrm>
          <a:prstGeom prst="rect">
            <a:avLst/>
          </a:prstGeom>
        </p:spPr>
        <p:txBody>
          <a:bodyPr lIns="0" tIns="0" rIns="0" bIns="0" rtlCol="0" anchor="t">
            <a:spAutoFit/>
          </a:bodyPr>
          <a:lstStyle/>
          <a:p>
            <a:pPr marL="0" lvl="0" indent="0" algn="just">
              <a:lnSpc>
                <a:spcPts val="5114"/>
              </a:lnSpc>
            </a:pPr>
            <a:r>
              <a:rPr lang="en-US" sz="3299">
                <a:solidFill>
                  <a:srgbClr val="000000"/>
                </a:solidFill>
                <a:latin typeface="Open Sans"/>
                <a:ea typeface="Open Sans"/>
                <a:cs typeface="Open Sans"/>
                <a:sym typeface="Open Sans"/>
              </a:rPr>
              <a:t>Close all existing canteens on the building so employees can sort themselves. </a:t>
            </a:r>
          </a:p>
        </p:txBody>
      </p:sp>
      <p:sp>
        <p:nvSpPr>
          <p:cNvPr id="33" name="Freeform 33"/>
          <p:cNvSpPr/>
          <p:nvPr/>
        </p:nvSpPr>
        <p:spPr>
          <a:xfrm>
            <a:off x="16645057" y="8612491"/>
            <a:ext cx="1228485" cy="1467299"/>
          </a:xfrm>
          <a:custGeom>
            <a:avLst/>
            <a:gdLst/>
            <a:ahLst/>
            <a:cxnLst/>
            <a:rect l="l" t="t" r="r" b="b"/>
            <a:pathLst>
              <a:path w="1228485" h="1467299">
                <a:moveTo>
                  <a:pt x="0" y="0"/>
                </a:moveTo>
                <a:lnTo>
                  <a:pt x="1228486" y="0"/>
                </a:lnTo>
                <a:lnTo>
                  <a:pt x="1228486" y="1467299"/>
                </a:lnTo>
                <a:lnTo>
                  <a:pt x="0" y="1467299"/>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9853" y="2082188"/>
            <a:ext cx="5089482" cy="7523716"/>
            <a:chOff x="0" y="0"/>
            <a:chExt cx="1340440" cy="1981555"/>
          </a:xfrm>
        </p:grpSpPr>
        <p:sp>
          <p:nvSpPr>
            <p:cNvPr id="3" name="Freeform 3"/>
            <p:cNvSpPr/>
            <p:nvPr/>
          </p:nvSpPr>
          <p:spPr>
            <a:xfrm>
              <a:off x="0" y="0"/>
              <a:ext cx="1340440" cy="1981555"/>
            </a:xfrm>
            <a:custGeom>
              <a:avLst/>
              <a:gdLst/>
              <a:ahLst/>
              <a:cxnLst/>
              <a:rect l="l" t="t" r="r" b="b"/>
              <a:pathLst>
                <a:path w="1340440" h="1981555">
                  <a:moveTo>
                    <a:pt x="77579" y="0"/>
                  </a:moveTo>
                  <a:lnTo>
                    <a:pt x="1262861" y="0"/>
                  </a:lnTo>
                  <a:cubicBezTo>
                    <a:pt x="1305707" y="0"/>
                    <a:pt x="1340440" y="34733"/>
                    <a:pt x="1340440" y="77579"/>
                  </a:cubicBezTo>
                  <a:lnTo>
                    <a:pt x="1340440" y="1903976"/>
                  </a:lnTo>
                  <a:cubicBezTo>
                    <a:pt x="1340440" y="1924551"/>
                    <a:pt x="1332266" y="1944283"/>
                    <a:pt x="1317717" y="1958832"/>
                  </a:cubicBezTo>
                  <a:cubicBezTo>
                    <a:pt x="1303169" y="1973381"/>
                    <a:pt x="1283436" y="1981555"/>
                    <a:pt x="1262861" y="1981555"/>
                  </a:cubicBezTo>
                  <a:lnTo>
                    <a:pt x="77579" y="1981555"/>
                  </a:lnTo>
                  <a:cubicBezTo>
                    <a:pt x="57004" y="1981555"/>
                    <a:pt x="37271" y="1973381"/>
                    <a:pt x="22722" y="1958832"/>
                  </a:cubicBezTo>
                  <a:cubicBezTo>
                    <a:pt x="8173" y="1944283"/>
                    <a:pt x="0" y="1924551"/>
                    <a:pt x="0" y="1903976"/>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4" name="TextBox 4"/>
            <p:cNvSpPr txBox="1"/>
            <p:nvPr/>
          </p:nvSpPr>
          <p:spPr>
            <a:xfrm>
              <a:off x="0" y="-38100"/>
              <a:ext cx="1340440" cy="201965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00203" y="2082188"/>
            <a:ext cx="5089482" cy="7523716"/>
            <a:chOff x="0" y="0"/>
            <a:chExt cx="1340440" cy="1981555"/>
          </a:xfrm>
        </p:grpSpPr>
        <p:sp>
          <p:nvSpPr>
            <p:cNvPr id="6" name="Freeform 6"/>
            <p:cNvSpPr/>
            <p:nvPr/>
          </p:nvSpPr>
          <p:spPr>
            <a:xfrm>
              <a:off x="0" y="0"/>
              <a:ext cx="1340440" cy="1981555"/>
            </a:xfrm>
            <a:custGeom>
              <a:avLst/>
              <a:gdLst/>
              <a:ahLst/>
              <a:cxnLst/>
              <a:rect l="l" t="t" r="r" b="b"/>
              <a:pathLst>
                <a:path w="1340440" h="1981555">
                  <a:moveTo>
                    <a:pt x="77579" y="0"/>
                  </a:moveTo>
                  <a:lnTo>
                    <a:pt x="1262861" y="0"/>
                  </a:lnTo>
                  <a:cubicBezTo>
                    <a:pt x="1305707" y="0"/>
                    <a:pt x="1340440" y="34733"/>
                    <a:pt x="1340440" y="77579"/>
                  </a:cubicBezTo>
                  <a:lnTo>
                    <a:pt x="1340440" y="1903976"/>
                  </a:lnTo>
                  <a:cubicBezTo>
                    <a:pt x="1340440" y="1924551"/>
                    <a:pt x="1332266" y="1944283"/>
                    <a:pt x="1317717" y="1958832"/>
                  </a:cubicBezTo>
                  <a:cubicBezTo>
                    <a:pt x="1303169" y="1973381"/>
                    <a:pt x="1283436" y="1981555"/>
                    <a:pt x="1262861" y="1981555"/>
                  </a:cubicBezTo>
                  <a:lnTo>
                    <a:pt x="77579" y="1981555"/>
                  </a:lnTo>
                  <a:cubicBezTo>
                    <a:pt x="57004" y="1981555"/>
                    <a:pt x="37271" y="1973381"/>
                    <a:pt x="22722" y="1958832"/>
                  </a:cubicBezTo>
                  <a:cubicBezTo>
                    <a:pt x="8173" y="1944283"/>
                    <a:pt x="0" y="1924551"/>
                    <a:pt x="0" y="1903976"/>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7" name="TextBox 7"/>
            <p:cNvSpPr txBox="1"/>
            <p:nvPr/>
          </p:nvSpPr>
          <p:spPr>
            <a:xfrm>
              <a:off x="0" y="-38100"/>
              <a:ext cx="1340440" cy="201965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78664" y="2082188"/>
            <a:ext cx="5089482" cy="7523716"/>
            <a:chOff x="0" y="0"/>
            <a:chExt cx="1340440" cy="1981555"/>
          </a:xfrm>
        </p:grpSpPr>
        <p:sp>
          <p:nvSpPr>
            <p:cNvPr id="9" name="Freeform 9"/>
            <p:cNvSpPr/>
            <p:nvPr/>
          </p:nvSpPr>
          <p:spPr>
            <a:xfrm>
              <a:off x="0" y="0"/>
              <a:ext cx="1340440" cy="1981555"/>
            </a:xfrm>
            <a:custGeom>
              <a:avLst/>
              <a:gdLst/>
              <a:ahLst/>
              <a:cxnLst/>
              <a:rect l="l" t="t" r="r" b="b"/>
              <a:pathLst>
                <a:path w="1340440" h="1981555">
                  <a:moveTo>
                    <a:pt x="77579" y="0"/>
                  </a:moveTo>
                  <a:lnTo>
                    <a:pt x="1262861" y="0"/>
                  </a:lnTo>
                  <a:cubicBezTo>
                    <a:pt x="1305707" y="0"/>
                    <a:pt x="1340440" y="34733"/>
                    <a:pt x="1340440" y="77579"/>
                  </a:cubicBezTo>
                  <a:lnTo>
                    <a:pt x="1340440" y="1903976"/>
                  </a:lnTo>
                  <a:cubicBezTo>
                    <a:pt x="1340440" y="1924551"/>
                    <a:pt x="1332266" y="1944283"/>
                    <a:pt x="1317717" y="1958832"/>
                  </a:cubicBezTo>
                  <a:cubicBezTo>
                    <a:pt x="1303169" y="1973381"/>
                    <a:pt x="1283436" y="1981555"/>
                    <a:pt x="1262861" y="1981555"/>
                  </a:cubicBezTo>
                  <a:lnTo>
                    <a:pt x="77579" y="1981555"/>
                  </a:lnTo>
                  <a:cubicBezTo>
                    <a:pt x="57004" y="1981555"/>
                    <a:pt x="37271" y="1973381"/>
                    <a:pt x="22722" y="1958832"/>
                  </a:cubicBezTo>
                  <a:cubicBezTo>
                    <a:pt x="8173" y="1944283"/>
                    <a:pt x="0" y="1924551"/>
                    <a:pt x="0" y="1903976"/>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10" name="TextBox 10"/>
            <p:cNvSpPr txBox="1"/>
            <p:nvPr/>
          </p:nvSpPr>
          <p:spPr>
            <a:xfrm>
              <a:off x="0" y="-38100"/>
              <a:ext cx="1340440" cy="201965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7368147" cy="1543194"/>
            <a:chOff x="0" y="0"/>
            <a:chExt cx="4574327" cy="406438"/>
          </a:xfrm>
        </p:grpSpPr>
        <p:sp>
          <p:nvSpPr>
            <p:cNvPr id="12" name="Freeform 12"/>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US"/>
            </a:p>
          </p:txBody>
        </p:sp>
        <p:sp>
          <p:nvSpPr>
            <p:cNvPr id="13" name="TextBox 13"/>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891752" y="296934"/>
            <a:ext cx="14661346"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 PROPOSED SOLUTION ANALYSIS</a:t>
            </a:r>
          </a:p>
        </p:txBody>
      </p:sp>
      <p:sp>
        <p:nvSpPr>
          <p:cNvPr id="15" name="TextBox 15"/>
          <p:cNvSpPr txBox="1"/>
          <p:nvPr/>
        </p:nvSpPr>
        <p:spPr>
          <a:xfrm>
            <a:off x="1408378" y="2383668"/>
            <a:ext cx="4112433" cy="1019175"/>
          </a:xfrm>
          <a:prstGeom prst="rect">
            <a:avLst/>
          </a:prstGeom>
        </p:spPr>
        <p:txBody>
          <a:bodyPr lIns="0" tIns="0" rIns="0" bIns="0" rtlCol="0" anchor="t">
            <a:spAutoFit/>
          </a:bodyPr>
          <a:lstStyle/>
          <a:p>
            <a:pPr algn="ctr">
              <a:lnSpc>
                <a:spcPts val="4199"/>
              </a:lnSpc>
            </a:pPr>
            <a:r>
              <a:rPr lang="en-US" sz="2999">
                <a:solidFill>
                  <a:srgbClr val="000000"/>
                </a:solidFill>
                <a:latin typeface="Garet Bold"/>
                <a:ea typeface="Garet Bold"/>
                <a:cs typeface="Garet Bold"/>
                <a:sym typeface="Garet Bold"/>
              </a:rPr>
              <a:t>Building additional canteens</a:t>
            </a:r>
          </a:p>
        </p:txBody>
      </p:sp>
      <p:sp>
        <p:nvSpPr>
          <p:cNvPr id="16" name="TextBox 16"/>
          <p:cNvSpPr txBox="1"/>
          <p:nvPr/>
        </p:nvSpPr>
        <p:spPr>
          <a:xfrm>
            <a:off x="7087784" y="2327510"/>
            <a:ext cx="4112433" cy="1019175"/>
          </a:xfrm>
          <a:prstGeom prst="rect">
            <a:avLst/>
          </a:prstGeom>
        </p:spPr>
        <p:txBody>
          <a:bodyPr lIns="0" tIns="0" rIns="0" bIns="0" rtlCol="0" anchor="t">
            <a:spAutoFit/>
          </a:bodyPr>
          <a:lstStyle/>
          <a:p>
            <a:pPr algn="ctr">
              <a:lnSpc>
                <a:spcPts val="4199"/>
              </a:lnSpc>
            </a:pPr>
            <a:r>
              <a:rPr lang="en-US" sz="2999">
                <a:solidFill>
                  <a:srgbClr val="000000"/>
                </a:solidFill>
                <a:latin typeface="Garet Bold"/>
                <a:ea typeface="Garet Bold"/>
                <a:cs typeface="Garet Bold"/>
                <a:sym typeface="Garet Bold"/>
              </a:rPr>
              <a:t>Automate canteen order process</a:t>
            </a:r>
          </a:p>
        </p:txBody>
      </p:sp>
      <p:sp>
        <p:nvSpPr>
          <p:cNvPr id="17" name="TextBox 17"/>
          <p:cNvSpPr txBox="1"/>
          <p:nvPr/>
        </p:nvSpPr>
        <p:spPr>
          <a:xfrm>
            <a:off x="12766011" y="2383668"/>
            <a:ext cx="4112433" cy="495300"/>
          </a:xfrm>
          <a:prstGeom prst="rect">
            <a:avLst/>
          </a:prstGeom>
        </p:spPr>
        <p:txBody>
          <a:bodyPr lIns="0" tIns="0" rIns="0" bIns="0" rtlCol="0" anchor="t">
            <a:spAutoFit/>
          </a:bodyPr>
          <a:lstStyle/>
          <a:p>
            <a:pPr algn="ctr">
              <a:lnSpc>
                <a:spcPts val="4199"/>
              </a:lnSpc>
            </a:pPr>
            <a:r>
              <a:rPr lang="en-US" sz="2999">
                <a:solidFill>
                  <a:srgbClr val="000000"/>
                </a:solidFill>
                <a:latin typeface="Garet Bold"/>
                <a:ea typeface="Garet Bold"/>
                <a:cs typeface="Garet Bold"/>
                <a:sym typeface="Garet Bold"/>
              </a:rPr>
              <a:t>Close all canteens</a:t>
            </a:r>
          </a:p>
        </p:txBody>
      </p:sp>
      <p:sp>
        <p:nvSpPr>
          <p:cNvPr id="18" name="TextBox 18"/>
          <p:cNvSpPr txBox="1"/>
          <p:nvPr/>
        </p:nvSpPr>
        <p:spPr>
          <a:xfrm>
            <a:off x="1408378" y="3844738"/>
            <a:ext cx="3810840" cy="5284657"/>
          </a:xfrm>
          <a:prstGeom prst="rect">
            <a:avLst/>
          </a:prstGeom>
        </p:spPr>
        <p:txBody>
          <a:bodyPr lIns="0" tIns="0" rIns="0" bIns="0" rtlCol="0" anchor="t">
            <a:spAutoFit/>
          </a:bodyPr>
          <a:lstStyle/>
          <a:p>
            <a:pPr marL="0" lvl="0" indent="0" algn="just">
              <a:lnSpc>
                <a:spcPts val="4709"/>
              </a:lnSpc>
            </a:pPr>
            <a:r>
              <a:rPr lang="en-US" sz="3038">
                <a:solidFill>
                  <a:srgbClr val="000000"/>
                </a:solidFill>
                <a:latin typeface="Open Sans"/>
                <a:ea typeface="Open Sans"/>
                <a:cs typeface="Open Sans"/>
                <a:sym typeface="Open Sans"/>
              </a:rPr>
              <a:t>This solution will go along way to address some challenges faced with the current system.  It is however not cost effective in the long  run as the company continues to expand.</a:t>
            </a:r>
          </a:p>
        </p:txBody>
      </p:sp>
      <p:sp>
        <p:nvSpPr>
          <p:cNvPr id="19" name="TextBox 19"/>
          <p:cNvSpPr txBox="1"/>
          <p:nvPr/>
        </p:nvSpPr>
        <p:spPr>
          <a:xfrm>
            <a:off x="7087784" y="3486149"/>
            <a:ext cx="4112433" cy="5772151"/>
          </a:xfrm>
          <a:prstGeom prst="rect">
            <a:avLst/>
          </a:prstGeom>
        </p:spPr>
        <p:txBody>
          <a:bodyPr lIns="0" tIns="0" rIns="0" bIns="0" rtlCol="0" anchor="t">
            <a:spAutoFit/>
          </a:bodyPr>
          <a:lstStyle/>
          <a:p>
            <a:pPr marL="0" lvl="0" indent="0" algn="just">
              <a:lnSpc>
                <a:spcPts val="4649"/>
              </a:lnSpc>
            </a:pPr>
            <a:r>
              <a:rPr lang="en-US" sz="2999">
                <a:solidFill>
                  <a:srgbClr val="000000"/>
                </a:solidFill>
                <a:latin typeface="Open Sans"/>
                <a:ea typeface="Open Sans"/>
                <a:cs typeface="Open Sans"/>
                <a:sym typeface="Open Sans"/>
              </a:rPr>
              <a:t>System automation is more cost effective and aligns with the company’s growth plan. It also eliminates all the problems identified with the current system and increase employee performance.</a:t>
            </a:r>
          </a:p>
        </p:txBody>
      </p:sp>
      <p:sp>
        <p:nvSpPr>
          <p:cNvPr id="20" name="TextBox 20"/>
          <p:cNvSpPr txBox="1"/>
          <p:nvPr/>
        </p:nvSpPr>
        <p:spPr>
          <a:xfrm>
            <a:off x="12766011" y="3743659"/>
            <a:ext cx="4112433" cy="5191126"/>
          </a:xfrm>
          <a:prstGeom prst="rect">
            <a:avLst/>
          </a:prstGeom>
        </p:spPr>
        <p:txBody>
          <a:bodyPr lIns="0" tIns="0" rIns="0" bIns="0" rtlCol="0" anchor="t">
            <a:spAutoFit/>
          </a:bodyPr>
          <a:lstStyle/>
          <a:p>
            <a:pPr marL="0" lvl="0" indent="0" algn="just">
              <a:lnSpc>
                <a:spcPts val="4649"/>
              </a:lnSpc>
            </a:pPr>
            <a:r>
              <a:rPr lang="en-US" sz="2999">
                <a:solidFill>
                  <a:srgbClr val="000000"/>
                </a:solidFill>
                <a:latin typeface="Open Sans"/>
                <a:ea typeface="Open Sans"/>
                <a:cs typeface="Open Sans"/>
                <a:sym typeface="Open Sans"/>
              </a:rPr>
              <a:t>This option may only make the existing system worse as employees will have to go sort lunch externally. This can lead to extended lunch breaks and decline in performance</a:t>
            </a:r>
          </a:p>
        </p:txBody>
      </p:sp>
      <p:sp>
        <p:nvSpPr>
          <p:cNvPr id="21" name="Freeform 21"/>
          <p:cNvSpPr/>
          <p:nvPr/>
        </p:nvSpPr>
        <p:spPr>
          <a:xfrm>
            <a:off x="16938856" y="8524650"/>
            <a:ext cx="1228485" cy="1467299"/>
          </a:xfrm>
          <a:custGeom>
            <a:avLst/>
            <a:gdLst/>
            <a:ahLst/>
            <a:cxnLst/>
            <a:rect l="l" t="t" r="r" b="b"/>
            <a:pathLst>
              <a:path w="1228485" h="1467299">
                <a:moveTo>
                  <a:pt x="0" y="0"/>
                </a:moveTo>
                <a:lnTo>
                  <a:pt x="1228485" y="0"/>
                </a:lnTo>
                <a:lnTo>
                  <a:pt x="1228485" y="1467300"/>
                </a:lnTo>
                <a:lnTo>
                  <a:pt x="0" y="14673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Freeform 3"/>
          <p:cNvSpPr/>
          <p:nvPr/>
        </p:nvSpPr>
        <p:spPr>
          <a:xfrm>
            <a:off x="16645057" y="8612491"/>
            <a:ext cx="1228485" cy="1467299"/>
          </a:xfrm>
          <a:custGeom>
            <a:avLst/>
            <a:gdLst/>
            <a:ahLst/>
            <a:cxnLst/>
            <a:rect l="l" t="t" r="r" b="b"/>
            <a:pathLst>
              <a:path w="1228485" h="1467299">
                <a:moveTo>
                  <a:pt x="0" y="0"/>
                </a:moveTo>
                <a:lnTo>
                  <a:pt x="1228486" y="0"/>
                </a:lnTo>
                <a:lnTo>
                  <a:pt x="1228486" y="1467299"/>
                </a:lnTo>
                <a:lnTo>
                  <a:pt x="0" y="1467299"/>
                </a:lnTo>
                <a:lnTo>
                  <a:pt x="0" y="0"/>
                </a:lnTo>
                <a:close/>
              </a:path>
            </a:pathLst>
          </a:custGeom>
          <a:blipFill>
            <a:blip r:embed="rId3"/>
            <a:stretch>
              <a:fillRect/>
            </a:stretch>
          </a:blipFill>
        </p:spPr>
        <p:txBody>
          <a:bodyPr/>
          <a:lstStyle/>
          <a:p>
            <a:endParaRPr lang="en-US"/>
          </a:p>
        </p:txBody>
      </p:sp>
      <p:sp>
        <p:nvSpPr>
          <p:cNvPr id="4" name="Freeform 4"/>
          <p:cNvSpPr/>
          <p:nvPr/>
        </p:nvSpPr>
        <p:spPr>
          <a:xfrm>
            <a:off x="1028700" y="3166531"/>
            <a:ext cx="3587611" cy="2390246"/>
          </a:xfrm>
          <a:custGeom>
            <a:avLst/>
            <a:gdLst/>
            <a:ahLst/>
            <a:cxnLst/>
            <a:rect l="l" t="t" r="r" b="b"/>
            <a:pathLst>
              <a:path w="3587611" h="2390246">
                <a:moveTo>
                  <a:pt x="0" y="0"/>
                </a:moveTo>
                <a:lnTo>
                  <a:pt x="3587611" y="0"/>
                </a:lnTo>
                <a:lnTo>
                  <a:pt x="3587611" y="2390246"/>
                </a:lnTo>
                <a:lnTo>
                  <a:pt x="0" y="239024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55020" y="1519651"/>
            <a:ext cx="16504280" cy="1460478"/>
          </a:xfrm>
          <a:prstGeom prst="rect">
            <a:avLst/>
          </a:prstGeom>
        </p:spPr>
        <p:txBody>
          <a:bodyPr lIns="0" tIns="0" rIns="0" bIns="0" rtlCol="0" anchor="t">
            <a:spAutoFit/>
          </a:bodyPr>
          <a:lstStyle/>
          <a:p>
            <a:pPr algn="ctr">
              <a:lnSpc>
                <a:spcPts val="11901"/>
              </a:lnSpc>
            </a:pPr>
            <a:r>
              <a:rPr lang="en-US" sz="8500">
                <a:solidFill>
                  <a:srgbClr val="FFFFFF"/>
                </a:solidFill>
                <a:latin typeface="Garet Bold"/>
                <a:ea typeface="Garet Bold"/>
                <a:cs typeface="Garet Bold"/>
                <a:sym typeface="Garet Bold"/>
              </a:rPr>
              <a:t>RECOMMENDED SOLUTION</a:t>
            </a:r>
          </a:p>
        </p:txBody>
      </p:sp>
      <p:sp>
        <p:nvSpPr>
          <p:cNvPr id="6" name="TextBox 6"/>
          <p:cNvSpPr txBox="1"/>
          <p:nvPr/>
        </p:nvSpPr>
        <p:spPr>
          <a:xfrm>
            <a:off x="2689904" y="5251977"/>
            <a:ext cx="12908192" cy="2927354"/>
          </a:xfrm>
          <a:prstGeom prst="rect">
            <a:avLst/>
          </a:prstGeom>
        </p:spPr>
        <p:txBody>
          <a:bodyPr lIns="0" tIns="0" rIns="0" bIns="0" rtlCol="0" anchor="t">
            <a:spAutoFit/>
          </a:bodyPr>
          <a:lstStyle/>
          <a:p>
            <a:pPr marL="0" lvl="0" indent="0" algn="ctr">
              <a:lnSpc>
                <a:spcPts val="7999"/>
              </a:lnSpc>
            </a:pPr>
            <a:r>
              <a:rPr lang="en-US" sz="3999">
                <a:solidFill>
                  <a:srgbClr val="FFFFFF"/>
                </a:solidFill>
                <a:latin typeface="Open Sans"/>
                <a:ea typeface="Open Sans"/>
                <a:cs typeface="Open Sans"/>
                <a:sym typeface="Open Sans"/>
              </a:rPr>
              <a:t>Automated canteen order system which integrates seemlessly with the company’s existing HR and Payroll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51064" y="7481174"/>
            <a:ext cx="17185873" cy="47625"/>
          </a:xfrm>
          <a:prstGeom prst="line">
            <a:avLst/>
          </a:prstGeom>
          <a:ln w="47625" cap="flat">
            <a:solidFill>
              <a:srgbClr val="000000">
                <a:alpha val="29804"/>
              </a:srgbClr>
            </a:solidFill>
            <a:prstDash val="solid"/>
            <a:headEnd type="none" w="sm" len="sm"/>
            <a:tailEnd type="none" w="sm" len="sm"/>
          </a:ln>
        </p:spPr>
        <p:txBody>
          <a:bodyPr/>
          <a:lstStyle/>
          <a:p>
            <a:endParaRPr lang="en-US"/>
          </a:p>
        </p:txBody>
      </p:sp>
      <p:sp>
        <p:nvSpPr>
          <p:cNvPr id="3" name="AutoShape 3"/>
          <p:cNvSpPr/>
          <p:nvPr/>
        </p:nvSpPr>
        <p:spPr>
          <a:xfrm>
            <a:off x="9144000" y="2400860"/>
            <a:ext cx="0" cy="5437502"/>
          </a:xfrm>
          <a:prstGeom prst="line">
            <a:avLst/>
          </a:prstGeom>
          <a:ln w="47625" cap="flat">
            <a:solidFill>
              <a:srgbClr val="000000">
                <a:alpha val="29804"/>
              </a:srgbClr>
            </a:solidFill>
            <a:prstDash val="solid"/>
            <a:headEnd type="none" w="sm" len="sm"/>
            <a:tailEnd type="none" w="sm" len="sm"/>
          </a:ln>
        </p:spPr>
        <p:txBody>
          <a:bodyPr/>
          <a:lstStyle/>
          <a:p>
            <a:endParaRPr lang="en-US"/>
          </a:p>
        </p:txBody>
      </p:sp>
      <p:grpSp>
        <p:nvGrpSpPr>
          <p:cNvPr id="4" name="Group 4"/>
          <p:cNvGrpSpPr/>
          <p:nvPr/>
        </p:nvGrpSpPr>
        <p:grpSpPr>
          <a:xfrm>
            <a:off x="1432799" y="2400860"/>
            <a:ext cx="4316989" cy="669452"/>
            <a:chOff x="0" y="0"/>
            <a:chExt cx="2746403" cy="425895"/>
          </a:xfrm>
        </p:grpSpPr>
        <p:sp>
          <p:nvSpPr>
            <p:cNvPr id="5" name="Freeform 5"/>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US"/>
            </a:p>
          </p:txBody>
        </p:sp>
        <p:sp>
          <p:nvSpPr>
            <p:cNvPr id="6" name="TextBox 6"/>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a:solidFill>
                    <a:srgbClr val="FFFFFF"/>
                  </a:solidFill>
                  <a:latin typeface="Garet Bold"/>
                  <a:ea typeface="Garet Bold"/>
                  <a:cs typeface="Garet Bold"/>
                  <a:sym typeface="Garet Bold"/>
                </a:rPr>
                <a:t>BENEFITS</a:t>
              </a:r>
            </a:p>
          </p:txBody>
        </p:sp>
      </p:grpSp>
      <p:grpSp>
        <p:nvGrpSpPr>
          <p:cNvPr id="7" name="Group 7"/>
          <p:cNvGrpSpPr/>
          <p:nvPr/>
        </p:nvGrpSpPr>
        <p:grpSpPr>
          <a:xfrm>
            <a:off x="10563822" y="2400860"/>
            <a:ext cx="4316989" cy="669452"/>
            <a:chOff x="0" y="0"/>
            <a:chExt cx="2746403" cy="425895"/>
          </a:xfrm>
        </p:grpSpPr>
        <p:sp>
          <p:nvSpPr>
            <p:cNvPr id="8" name="Freeform 8"/>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en-US"/>
            </a:p>
          </p:txBody>
        </p:sp>
        <p:sp>
          <p:nvSpPr>
            <p:cNvPr id="9" name="TextBox 9"/>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a:solidFill>
                    <a:srgbClr val="FFFFFF"/>
                  </a:solidFill>
                  <a:latin typeface="Garet Bold"/>
                  <a:ea typeface="Garet Bold"/>
                  <a:cs typeface="Garet Bold"/>
                  <a:sym typeface="Garet Bold"/>
                </a:rPr>
                <a:t>COST</a:t>
              </a:r>
            </a:p>
          </p:txBody>
        </p:sp>
      </p:grpSp>
      <p:sp>
        <p:nvSpPr>
          <p:cNvPr id="10" name="TextBox 10"/>
          <p:cNvSpPr txBox="1"/>
          <p:nvPr/>
        </p:nvSpPr>
        <p:spPr>
          <a:xfrm>
            <a:off x="2509479" y="373134"/>
            <a:ext cx="10769833" cy="854076"/>
          </a:xfrm>
          <a:prstGeom prst="rect">
            <a:avLst/>
          </a:prstGeom>
        </p:spPr>
        <p:txBody>
          <a:bodyPr lIns="0" tIns="0" rIns="0" bIns="0" rtlCol="0" anchor="t">
            <a:spAutoFit/>
          </a:bodyPr>
          <a:lstStyle/>
          <a:p>
            <a:pPr algn="l">
              <a:lnSpc>
                <a:spcPts val="6999"/>
              </a:lnSpc>
            </a:pPr>
            <a:r>
              <a:rPr lang="en-US" sz="4999" spc="99">
                <a:solidFill>
                  <a:srgbClr val="000000"/>
                </a:solidFill>
                <a:latin typeface="Garet Bold"/>
                <a:ea typeface="Garet Bold"/>
                <a:cs typeface="Garet Bold"/>
                <a:sym typeface="Garet Bold"/>
              </a:rPr>
              <a:t>COST-BENEFIT ANALYSIS</a:t>
            </a:r>
          </a:p>
        </p:txBody>
      </p:sp>
      <p:sp>
        <p:nvSpPr>
          <p:cNvPr id="11" name="TextBox 11"/>
          <p:cNvSpPr txBox="1"/>
          <p:nvPr/>
        </p:nvSpPr>
        <p:spPr>
          <a:xfrm>
            <a:off x="763347" y="3275886"/>
            <a:ext cx="7629377" cy="3895726"/>
          </a:xfrm>
          <a:prstGeom prst="rect">
            <a:avLst/>
          </a:prstGeom>
        </p:spPr>
        <p:txBody>
          <a:bodyPr lIns="0" tIns="0" rIns="0" bIns="0" rtlCol="0" anchor="t">
            <a:spAutoFit/>
          </a:bodyPr>
          <a:lstStyle/>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Improved order system efficiency</a:t>
            </a:r>
          </a:p>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Improved employee satisfaction</a:t>
            </a:r>
          </a:p>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Time saving for employees and canteen staff</a:t>
            </a:r>
          </a:p>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Significant reduction in food waste</a:t>
            </a:r>
          </a:p>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Improved canteen menu as it will be data driven</a:t>
            </a:r>
          </a:p>
        </p:txBody>
      </p:sp>
      <p:grpSp>
        <p:nvGrpSpPr>
          <p:cNvPr id="12" name="Group 12"/>
          <p:cNvGrpSpPr/>
          <p:nvPr/>
        </p:nvGrpSpPr>
        <p:grpSpPr>
          <a:xfrm>
            <a:off x="763347" y="2400860"/>
            <a:ext cx="669452" cy="6694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894370" y="2400860"/>
            <a:ext cx="669452" cy="6694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464624" y="3520679"/>
            <a:ext cx="7629377" cy="3333751"/>
          </a:xfrm>
          <a:prstGeom prst="rect">
            <a:avLst/>
          </a:prstGeom>
        </p:spPr>
        <p:txBody>
          <a:bodyPr lIns="0" tIns="0" rIns="0" bIns="0" rtlCol="0" anchor="t">
            <a:spAutoFit/>
          </a:bodyPr>
          <a:lstStyle/>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Initial implementation cost to develop the software £60,000 - 90,000 and integration of existing HR and Payroll systems.</a:t>
            </a:r>
          </a:p>
          <a:p>
            <a:pPr marL="647697" lvl="1" indent="-323848" algn="just">
              <a:lnSpc>
                <a:spcPts val="4499"/>
              </a:lnSpc>
              <a:buFont typeface="Arial"/>
              <a:buChar char="•"/>
            </a:pPr>
            <a:r>
              <a:rPr lang="en-US" sz="2999">
                <a:solidFill>
                  <a:srgbClr val="000000"/>
                </a:solidFill>
                <a:latin typeface="Open Sans"/>
                <a:ea typeface="Open Sans"/>
                <a:cs typeface="Open Sans"/>
                <a:sym typeface="Open Sans"/>
              </a:rPr>
              <a:t>Recurrent periodic maintenance cost 10% of the initial cost annually</a:t>
            </a:r>
          </a:p>
        </p:txBody>
      </p:sp>
      <p:grpSp>
        <p:nvGrpSpPr>
          <p:cNvPr id="19" name="Group 19"/>
          <p:cNvGrpSpPr/>
          <p:nvPr/>
        </p:nvGrpSpPr>
        <p:grpSpPr>
          <a:xfrm>
            <a:off x="8709419" y="-2174505"/>
            <a:ext cx="3744615" cy="37446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645057" y="8612491"/>
            <a:ext cx="1228485" cy="1467299"/>
          </a:xfrm>
          <a:custGeom>
            <a:avLst/>
            <a:gdLst/>
            <a:ahLst/>
            <a:cxnLst/>
            <a:rect l="l" t="t" r="r" b="b"/>
            <a:pathLst>
              <a:path w="1228485" h="1467299">
                <a:moveTo>
                  <a:pt x="0" y="0"/>
                </a:moveTo>
                <a:lnTo>
                  <a:pt x="1228486" y="0"/>
                </a:lnTo>
                <a:lnTo>
                  <a:pt x="1228486" y="1467299"/>
                </a:lnTo>
                <a:lnTo>
                  <a:pt x="0" y="146729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563822" y="2326000"/>
            <a:ext cx="4316989" cy="744312"/>
          </a:xfrm>
          <a:prstGeom prst="rect">
            <a:avLst/>
          </a:prstGeom>
        </p:spPr>
        <p:txBody>
          <a:bodyPr lIns="50800" tIns="50800" rIns="50800" bIns="50800" rtlCol="0" anchor="ctr"/>
          <a:lstStyle/>
          <a:p>
            <a:pPr algn="ctr">
              <a:lnSpc>
                <a:spcPts val="3499"/>
              </a:lnSpc>
            </a:pPr>
            <a:r>
              <a:rPr lang="en-US" sz="2499" dirty="0">
                <a:solidFill>
                  <a:srgbClr val="FFFFFF"/>
                </a:solidFill>
                <a:latin typeface="Garet Bold"/>
                <a:ea typeface="Garet Bold"/>
                <a:cs typeface="Garet Bold"/>
                <a:sym typeface="Garet Bold"/>
              </a:rPr>
              <a:t>COST</a:t>
            </a:r>
          </a:p>
        </p:txBody>
      </p:sp>
      <p:sp>
        <p:nvSpPr>
          <p:cNvPr id="10" name="TextBox 10"/>
          <p:cNvSpPr txBox="1"/>
          <p:nvPr/>
        </p:nvSpPr>
        <p:spPr>
          <a:xfrm>
            <a:off x="1629206" y="871319"/>
            <a:ext cx="10769833" cy="865622"/>
          </a:xfrm>
          <a:prstGeom prst="rect">
            <a:avLst/>
          </a:prstGeom>
        </p:spPr>
        <p:txBody>
          <a:bodyPr lIns="0" tIns="0" rIns="0" bIns="0" rtlCol="0" anchor="t">
            <a:spAutoFit/>
          </a:bodyPr>
          <a:lstStyle/>
          <a:p>
            <a:pPr algn="l">
              <a:lnSpc>
                <a:spcPts val="6999"/>
              </a:lnSpc>
            </a:pPr>
            <a:r>
              <a:rPr lang="en-US" sz="4999" spc="99" dirty="0">
                <a:solidFill>
                  <a:srgbClr val="000000"/>
                </a:solidFill>
                <a:latin typeface="Garet Bold"/>
                <a:ea typeface="Garet Bold"/>
                <a:cs typeface="Garet Bold"/>
                <a:sym typeface="Garet Bold"/>
              </a:rPr>
              <a:t>RISK ANALYSIS &amp; MITIGATION</a:t>
            </a:r>
          </a:p>
        </p:txBody>
      </p:sp>
      <p:grpSp>
        <p:nvGrpSpPr>
          <p:cNvPr id="19" name="Group 19"/>
          <p:cNvGrpSpPr/>
          <p:nvPr/>
        </p:nvGrpSpPr>
        <p:grpSpPr>
          <a:xfrm>
            <a:off x="8709419" y="-2174505"/>
            <a:ext cx="3744615" cy="37446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645057" y="8612491"/>
            <a:ext cx="1228485" cy="1467299"/>
          </a:xfrm>
          <a:custGeom>
            <a:avLst/>
            <a:gdLst/>
            <a:ahLst/>
            <a:cxnLst/>
            <a:rect l="l" t="t" r="r" b="b"/>
            <a:pathLst>
              <a:path w="1228485" h="1467299">
                <a:moveTo>
                  <a:pt x="0" y="0"/>
                </a:moveTo>
                <a:lnTo>
                  <a:pt x="1228486" y="0"/>
                </a:lnTo>
                <a:lnTo>
                  <a:pt x="1228486" y="1467299"/>
                </a:lnTo>
                <a:lnTo>
                  <a:pt x="0" y="1467299"/>
                </a:lnTo>
                <a:lnTo>
                  <a:pt x="0" y="0"/>
                </a:lnTo>
                <a:close/>
              </a:path>
            </a:pathLst>
          </a:custGeom>
          <a:blipFill>
            <a:blip r:embed="rId3"/>
            <a:stretch>
              <a:fillRect/>
            </a:stretch>
          </a:blipFill>
        </p:spPr>
        <p:txBody>
          <a:bodyPr/>
          <a:lstStyle/>
          <a:p>
            <a:endParaRPr lang="en-US"/>
          </a:p>
        </p:txBody>
      </p:sp>
      <p:graphicFrame>
        <p:nvGraphicFramePr>
          <p:cNvPr id="23" name="Content Placeholder 3">
            <a:extLst>
              <a:ext uri="{FF2B5EF4-FFF2-40B4-BE49-F238E27FC236}">
                <a16:creationId xmlns:a16="http://schemas.microsoft.com/office/drawing/2014/main" id="{F5358D4C-1B1D-F8F0-E701-5EA03B17251B}"/>
              </a:ext>
            </a:extLst>
          </p:cNvPr>
          <p:cNvGraphicFramePr>
            <a:graphicFrameLocks/>
          </p:cNvGraphicFramePr>
          <p:nvPr>
            <p:extLst>
              <p:ext uri="{D42A27DB-BD31-4B8C-83A1-F6EECF244321}">
                <p14:modId xmlns:p14="http://schemas.microsoft.com/office/powerpoint/2010/main" val="1218378205"/>
              </p:ext>
            </p:extLst>
          </p:nvPr>
        </p:nvGraphicFramePr>
        <p:xfrm>
          <a:off x="1516677" y="2064095"/>
          <a:ext cx="15087600" cy="4050505"/>
        </p:xfrm>
        <a:graphic>
          <a:graphicData uri="http://schemas.openxmlformats.org/drawingml/2006/table">
            <a:tbl>
              <a:tblPr firstRow="1" bandRow="1">
                <a:tableStyleId>{5C22544A-7EE6-4342-B048-85BDC9FD1C3A}</a:tableStyleId>
              </a:tblPr>
              <a:tblGrid>
                <a:gridCol w="5212555">
                  <a:extLst>
                    <a:ext uri="{9D8B030D-6E8A-4147-A177-3AD203B41FA5}">
                      <a16:colId xmlns:a16="http://schemas.microsoft.com/office/drawing/2014/main" val="2699412025"/>
                    </a:ext>
                  </a:extLst>
                </a:gridCol>
                <a:gridCol w="9875045">
                  <a:extLst>
                    <a:ext uri="{9D8B030D-6E8A-4147-A177-3AD203B41FA5}">
                      <a16:colId xmlns:a16="http://schemas.microsoft.com/office/drawing/2014/main" val="3961826643"/>
                    </a:ext>
                  </a:extLst>
                </a:gridCol>
              </a:tblGrid>
              <a:tr h="556260">
                <a:tc>
                  <a:txBody>
                    <a:bodyPr/>
                    <a:lstStyle/>
                    <a:p>
                      <a:r>
                        <a:rPr lang="en-US" sz="2700" dirty="0"/>
                        <a:t>Risk</a:t>
                      </a:r>
                      <a:endParaRPr lang="en-NG" sz="2700" dirty="0"/>
                    </a:p>
                  </a:txBody>
                  <a:tcPr marL="137160" marR="137160" marT="68580" marB="68580"/>
                </a:tc>
                <a:tc>
                  <a:txBody>
                    <a:bodyPr/>
                    <a:lstStyle/>
                    <a:p>
                      <a:r>
                        <a:rPr lang="en-US" sz="2700" dirty="0"/>
                        <a:t>Mitigation</a:t>
                      </a:r>
                      <a:endParaRPr lang="en-NG" sz="2700" dirty="0"/>
                    </a:p>
                  </a:txBody>
                  <a:tcPr marL="137160" marR="137160" marT="68580" marB="68580"/>
                </a:tc>
                <a:extLst>
                  <a:ext uri="{0D108BD9-81ED-4DB2-BD59-A6C34878D82A}">
                    <a16:rowId xmlns:a16="http://schemas.microsoft.com/office/drawing/2014/main" val="1517908147"/>
                  </a:ext>
                </a:extLst>
              </a:tr>
              <a:tr h="751045">
                <a:tc>
                  <a:txBody>
                    <a:bodyPr/>
                    <a:lstStyle/>
                    <a:p>
                      <a:r>
                        <a:rPr lang="en-US" sz="2700" dirty="0"/>
                        <a:t>Accuracy</a:t>
                      </a:r>
                      <a:endParaRPr lang="en-NG" sz="2700" dirty="0"/>
                    </a:p>
                  </a:txBody>
                  <a:tcPr marL="137160" marR="137160" marT="68580" marB="68580"/>
                </a:tc>
                <a:tc>
                  <a:txBody>
                    <a:bodyPr/>
                    <a:lstStyle/>
                    <a:p>
                      <a:r>
                        <a:rPr lang="en-US" sz="2700" dirty="0"/>
                        <a:t>Constantly testing and retesting of algorithm to ensure accuracy</a:t>
                      </a:r>
                      <a:endParaRPr lang="en-NG" sz="2700" dirty="0"/>
                    </a:p>
                  </a:txBody>
                  <a:tcPr marL="137160" marR="137160" marT="68580" marB="68580"/>
                </a:tc>
                <a:extLst>
                  <a:ext uri="{0D108BD9-81ED-4DB2-BD59-A6C34878D82A}">
                    <a16:rowId xmlns:a16="http://schemas.microsoft.com/office/drawing/2014/main" val="2113889285"/>
                  </a:ext>
                </a:extLst>
              </a:tr>
              <a:tr h="990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Resistance to change by employees</a:t>
                      </a:r>
                      <a:endParaRPr lang="en-NG" sz="2700" dirty="0"/>
                    </a:p>
                    <a:p>
                      <a:endParaRPr lang="en-NG" sz="27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Proper training of the employees and stating the benefits involve in transition to automation method of operation</a:t>
                      </a:r>
                      <a:endParaRPr lang="en-NG" sz="2700" dirty="0"/>
                    </a:p>
                    <a:p>
                      <a:endParaRPr lang="en-NG" sz="2700" dirty="0"/>
                    </a:p>
                  </a:txBody>
                  <a:tcPr marL="137160" marR="137160" marT="68580" marB="68580"/>
                </a:tc>
                <a:extLst>
                  <a:ext uri="{0D108BD9-81ED-4DB2-BD59-A6C34878D82A}">
                    <a16:rowId xmlns:a16="http://schemas.microsoft.com/office/drawing/2014/main" val="3717190956"/>
                  </a:ext>
                </a:extLst>
              </a:tr>
              <a:tr h="1371600">
                <a:tc>
                  <a:txBody>
                    <a:bodyPr/>
                    <a:lstStyle/>
                    <a:p>
                      <a:r>
                        <a:rPr lang="en-US" sz="2700" dirty="0"/>
                        <a:t>Software breakdown</a:t>
                      </a:r>
                      <a:endParaRPr lang="en-NG" sz="27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Employment of competent software developer that will constantly test the app functionality  </a:t>
                      </a:r>
                      <a:endParaRPr lang="en-NG" sz="2700" dirty="0"/>
                    </a:p>
                    <a:p>
                      <a:endParaRPr lang="en-NG" sz="2700" dirty="0"/>
                    </a:p>
                  </a:txBody>
                  <a:tcPr marL="137160" marR="137160" marT="68580" marB="68580"/>
                </a:tc>
                <a:extLst>
                  <a:ext uri="{0D108BD9-81ED-4DB2-BD59-A6C34878D82A}">
                    <a16:rowId xmlns:a16="http://schemas.microsoft.com/office/drawing/2014/main" val="2406105387"/>
                  </a:ext>
                </a:extLst>
              </a:tr>
            </a:tbl>
          </a:graphicData>
        </a:graphic>
      </p:graphicFrame>
    </p:spTree>
    <p:extLst>
      <p:ext uri="{BB962C8B-B14F-4D97-AF65-F5344CB8AC3E}">
        <p14:creationId xmlns:p14="http://schemas.microsoft.com/office/powerpoint/2010/main" val="156773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631825" y="5847489"/>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908779" y="3399175"/>
            <a:ext cx="12756192" cy="20574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RACI MATRIX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840200" y="9159958"/>
            <a:ext cx="1447800" cy="1127042"/>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98226" y="541020"/>
            <a:ext cx="7435658"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RACI MATRIX </a:t>
            </a:r>
          </a:p>
        </p:txBody>
      </p:sp>
      <p:graphicFrame>
        <p:nvGraphicFramePr>
          <p:cNvPr id="8" name="Table 3">
            <a:extLst>
              <a:ext uri="{FF2B5EF4-FFF2-40B4-BE49-F238E27FC236}">
                <a16:creationId xmlns:a16="http://schemas.microsoft.com/office/drawing/2014/main" id="{C7885B49-8072-D763-2395-0A8D981C8C89}"/>
              </a:ext>
            </a:extLst>
          </p:cNvPr>
          <p:cNvGraphicFramePr>
            <a:graphicFrameLocks noGrp="1"/>
          </p:cNvGraphicFramePr>
          <p:nvPr>
            <p:extLst>
              <p:ext uri="{D42A27DB-BD31-4B8C-83A1-F6EECF244321}">
                <p14:modId xmlns:p14="http://schemas.microsoft.com/office/powerpoint/2010/main" val="796081882"/>
              </p:ext>
            </p:extLst>
          </p:nvPr>
        </p:nvGraphicFramePr>
        <p:xfrm>
          <a:off x="785734" y="1409700"/>
          <a:ext cx="16535400" cy="7650480"/>
        </p:xfrm>
        <a:graphic>
          <a:graphicData uri="http://schemas.openxmlformats.org/drawingml/2006/table">
            <a:tbl>
              <a:tblPr firstRow="1" bandRow="1">
                <a:tableStyleId>{5C22544A-7EE6-4342-B048-85BDC9FD1C3A}</a:tableStyleId>
              </a:tblPr>
              <a:tblGrid>
                <a:gridCol w="3323592">
                  <a:extLst>
                    <a:ext uri="{9D8B030D-6E8A-4147-A177-3AD203B41FA5}">
                      <a16:colId xmlns:a16="http://schemas.microsoft.com/office/drawing/2014/main" val="3547709106"/>
                    </a:ext>
                  </a:extLst>
                </a:gridCol>
                <a:gridCol w="1651476">
                  <a:extLst>
                    <a:ext uri="{9D8B030D-6E8A-4147-A177-3AD203B41FA5}">
                      <a16:colId xmlns:a16="http://schemas.microsoft.com/office/drawing/2014/main" val="1224102365"/>
                    </a:ext>
                  </a:extLst>
                </a:gridCol>
                <a:gridCol w="1651476">
                  <a:extLst>
                    <a:ext uri="{9D8B030D-6E8A-4147-A177-3AD203B41FA5}">
                      <a16:colId xmlns:a16="http://schemas.microsoft.com/office/drawing/2014/main" val="3816481185"/>
                    </a:ext>
                  </a:extLst>
                </a:gridCol>
                <a:gridCol w="1651476">
                  <a:extLst>
                    <a:ext uri="{9D8B030D-6E8A-4147-A177-3AD203B41FA5}">
                      <a16:colId xmlns:a16="http://schemas.microsoft.com/office/drawing/2014/main" val="3177873743"/>
                    </a:ext>
                  </a:extLst>
                </a:gridCol>
                <a:gridCol w="1856580">
                  <a:extLst>
                    <a:ext uri="{9D8B030D-6E8A-4147-A177-3AD203B41FA5}">
                      <a16:colId xmlns:a16="http://schemas.microsoft.com/office/drawing/2014/main" val="1489646150"/>
                    </a:ext>
                  </a:extLst>
                </a:gridCol>
                <a:gridCol w="1446372">
                  <a:extLst>
                    <a:ext uri="{9D8B030D-6E8A-4147-A177-3AD203B41FA5}">
                      <a16:colId xmlns:a16="http://schemas.microsoft.com/office/drawing/2014/main" val="1965290498"/>
                    </a:ext>
                  </a:extLst>
                </a:gridCol>
                <a:gridCol w="2287428">
                  <a:extLst>
                    <a:ext uri="{9D8B030D-6E8A-4147-A177-3AD203B41FA5}">
                      <a16:colId xmlns:a16="http://schemas.microsoft.com/office/drawing/2014/main" val="3582657618"/>
                    </a:ext>
                  </a:extLst>
                </a:gridCol>
                <a:gridCol w="1447800">
                  <a:extLst>
                    <a:ext uri="{9D8B030D-6E8A-4147-A177-3AD203B41FA5}">
                      <a16:colId xmlns:a16="http://schemas.microsoft.com/office/drawing/2014/main" val="3989099333"/>
                    </a:ext>
                  </a:extLst>
                </a:gridCol>
                <a:gridCol w="1219200">
                  <a:extLst>
                    <a:ext uri="{9D8B030D-6E8A-4147-A177-3AD203B41FA5}">
                      <a16:colId xmlns:a16="http://schemas.microsoft.com/office/drawing/2014/main" val="2482723947"/>
                    </a:ext>
                  </a:extLst>
                </a:gridCol>
              </a:tblGrid>
              <a:tr h="1146332">
                <a:tc>
                  <a:txBody>
                    <a:bodyPr/>
                    <a:lstStyle/>
                    <a:p>
                      <a:endParaRPr lang="en-GB" sz="2800" dirty="0"/>
                    </a:p>
                  </a:txBody>
                  <a:tcPr/>
                </a:tc>
                <a:tc>
                  <a:txBody>
                    <a:bodyPr/>
                    <a:lstStyle/>
                    <a:p>
                      <a:r>
                        <a:rPr lang="en-GB" sz="2800" dirty="0"/>
                        <a:t>Business Analyst</a:t>
                      </a:r>
                    </a:p>
                  </a:txBody>
                  <a:tcPr/>
                </a:tc>
                <a:tc>
                  <a:txBody>
                    <a:bodyPr/>
                    <a:lstStyle/>
                    <a:p>
                      <a:r>
                        <a:rPr lang="en-GB" sz="2800" dirty="0"/>
                        <a:t>Project Manager</a:t>
                      </a:r>
                    </a:p>
                  </a:txBody>
                  <a:tcPr/>
                </a:tc>
                <a:tc>
                  <a:txBody>
                    <a:bodyPr/>
                    <a:lstStyle/>
                    <a:p>
                      <a:r>
                        <a:rPr lang="en-GB" sz="2800" dirty="0"/>
                        <a:t>Subject Matter Expert</a:t>
                      </a:r>
                    </a:p>
                  </a:txBody>
                  <a:tcPr/>
                </a:tc>
                <a:tc>
                  <a:txBody>
                    <a:bodyPr/>
                    <a:lstStyle/>
                    <a:p>
                      <a:r>
                        <a:rPr lang="en-GB" sz="2800" dirty="0"/>
                        <a:t>Developer</a:t>
                      </a:r>
                    </a:p>
                  </a:txBody>
                  <a:tcPr/>
                </a:tc>
                <a:tc>
                  <a:txBody>
                    <a:bodyPr/>
                    <a:lstStyle/>
                    <a:p>
                      <a:r>
                        <a:rPr lang="en-GB" sz="2800" dirty="0"/>
                        <a:t>Tester</a:t>
                      </a:r>
                    </a:p>
                  </a:txBody>
                  <a:tcPr/>
                </a:tc>
                <a:tc>
                  <a:txBody>
                    <a:bodyPr/>
                    <a:lstStyle/>
                    <a:p>
                      <a:r>
                        <a:rPr lang="en-GB" sz="2800" dirty="0"/>
                        <a:t>System Administrator</a:t>
                      </a:r>
                    </a:p>
                  </a:txBody>
                  <a:tcPr/>
                </a:tc>
                <a:tc>
                  <a:txBody>
                    <a:bodyPr/>
                    <a:lstStyle/>
                    <a:p>
                      <a:r>
                        <a:rPr lang="en-GB" sz="2800" dirty="0"/>
                        <a:t>Trainer</a:t>
                      </a:r>
                    </a:p>
                  </a:txBody>
                  <a:tcPr/>
                </a:tc>
                <a:tc>
                  <a:txBody>
                    <a:bodyPr/>
                    <a:lstStyle/>
                    <a:p>
                      <a:r>
                        <a:rPr lang="en-GB" sz="2800" dirty="0"/>
                        <a:t>User</a:t>
                      </a:r>
                    </a:p>
                  </a:txBody>
                  <a:tcPr/>
                </a:tc>
                <a:extLst>
                  <a:ext uri="{0D108BD9-81ED-4DB2-BD59-A6C34878D82A}">
                    <a16:rowId xmlns:a16="http://schemas.microsoft.com/office/drawing/2014/main" val="1798252078"/>
                  </a:ext>
                </a:extLst>
              </a:tr>
              <a:tr h="464901">
                <a:tc>
                  <a:txBody>
                    <a:bodyPr/>
                    <a:lstStyle/>
                    <a:p>
                      <a:r>
                        <a:rPr lang="en-GB" sz="2800" dirty="0"/>
                        <a:t>Define problem</a:t>
                      </a:r>
                    </a:p>
                  </a:txBody>
                  <a:tcPr/>
                </a:tc>
                <a:tc>
                  <a:txBody>
                    <a:bodyPr/>
                    <a:lstStyle/>
                    <a:p>
                      <a:r>
                        <a:rPr lang="en-GB" sz="2800" dirty="0"/>
                        <a:t>R</a:t>
                      </a:r>
                    </a:p>
                  </a:txBody>
                  <a:tcPr/>
                </a:tc>
                <a:tc>
                  <a:txBody>
                    <a:bodyPr/>
                    <a:lstStyle/>
                    <a:p>
                      <a:r>
                        <a:rPr lang="en-GB" sz="2800" dirty="0"/>
                        <a:t>A</a:t>
                      </a:r>
                    </a:p>
                  </a:txBody>
                  <a:tcPr/>
                </a:tc>
                <a:tc>
                  <a:txBody>
                    <a:bodyPr/>
                    <a:lstStyle/>
                    <a:p>
                      <a:r>
                        <a:rPr lang="en-GB" sz="2800" dirty="0"/>
                        <a:t>C</a:t>
                      </a:r>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r>
                        <a:rPr lang="en-GB" sz="2800" dirty="0"/>
                        <a:t>C</a:t>
                      </a:r>
                    </a:p>
                  </a:txBody>
                  <a:tcPr/>
                </a:tc>
                <a:extLst>
                  <a:ext uri="{0D108BD9-81ED-4DB2-BD59-A6C34878D82A}">
                    <a16:rowId xmlns:a16="http://schemas.microsoft.com/office/drawing/2014/main" val="872775847"/>
                  </a:ext>
                </a:extLst>
              </a:tr>
              <a:tr h="464901">
                <a:tc>
                  <a:txBody>
                    <a:bodyPr/>
                    <a:lstStyle/>
                    <a:p>
                      <a:r>
                        <a:rPr lang="en-GB" sz="2800" dirty="0"/>
                        <a:t>Elicit requirements</a:t>
                      </a:r>
                    </a:p>
                  </a:txBody>
                  <a:tcPr/>
                </a:tc>
                <a:tc>
                  <a:txBody>
                    <a:bodyPr/>
                    <a:lstStyle/>
                    <a:p>
                      <a:r>
                        <a:rPr lang="en-GB" sz="2800" dirty="0"/>
                        <a:t>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a:ea typeface="+mn-ea"/>
                          <a:cs typeface="+mn-cs"/>
                        </a:rPr>
                        <a:t>A</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r>
                        <a:rPr lang="en-GB" sz="2800" dirty="0"/>
                        <a:t>C</a:t>
                      </a:r>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r>
                        <a:rPr lang="en-GB" sz="2800" dirty="0"/>
                        <a:t>C</a:t>
                      </a:r>
                    </a:p>
                  </a:txBody>
                  <a:tcPr/>
                </a:tc>
                <a:extLst>
                  <a:ext uri="{0D108BD9-81ED-4DB2-BD59-A6C34878D82A}">
                    <a16:rowId xmlns:a16="http://schemas.microsoft.com/office/drawing/2014/main" val="3331343734"/>
                  </a:ext>
                </a:extLst>
              </a:tr>
              <a:tr h="802433">
                <a:tc>
                  <a:txBody>
                    <a:bodyPr/>
                    <a:lstStyle/>
                    <a:p>
                      <a:r>
                        <a:rPr lang="en-GB" sz="2800" dirty="0"/>
                        <a:t>Design new canteen order process</a:t>
                      </a:r>
                    </a:p>
                  </a:txBody>
                  <a:tcPr/>
                </a:tc>
                <a:tc>
                  <a:txBody>
                    <a:bodyPr/>
                    <a:lstStyle/>
                    <a:p>
                      <a:r>
                        <a:rPr lang="en-GB" sz="2800" dirty="0"/>
                        <a:t>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a:ea typeface="+mn-ea"/>
                          <a:cs typeface="+mn-cs"/>
                        </a:rPr>
                        <a:t>A</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r>
                        <a:rPr lang="en-GB" sz="2800" dirty="0"/>
                        <a:t>C</a:t>
                      </a:r>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r>
                        <a:rPr lang="en-GB" sz="2800" dirty="0"/>
                        <a:t>C, I</a:t>
                      </a:r>
                    </a:p>
                  </a:txBody>
                  <a:tcPr/>
                </a:tc>
                <a:extLst>
                  <a:ext uri="{0D108BD9-81ED-4DB2-BD59-A6C34878D82A}">
                    <a16:rowId xmlns:a16="http://schemas.microsoft.com/office/drawing/2014/main" val="3022475655"/>
                  </a:ext>
                </a:extLst>
              </a:tr>
              <a:tr h="802433">
                <a:tc>
                  <a:txBody>
                    <a:bodyPr/>
                    <a:lstStyle/>
                    <a:p>
                      <a:r>
                        <a:rPr lang="en-GB" sz="2800" dirty="0"/>
                        <a:t>Build new  canteen order process</a:t>
                      </a:r>
                    </a:p>
                  </a:txBody>
                  <a:tcPr/>
                </a:tc>
                <a:tc>
                  <a:txBody>
                    <a:bodyPr/>
                    <a:lstStyle/>
                    <a:p>
                      <a:r>
                        <a:rPr lang="en-GB" sz="28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a:ea typeface="+mn-ea"/>
                          <a:cs typeface="+mn-cs"/>
                        </a:rPr>
                        <a:t>A</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endParaRPr lang="en-GB" sz="2800"/>
                    </a:p>
                  </a:txBody>
                  <a:tcPr/>
                </a:tc>
                <a:tc>
                  <a:txBody>
                    <a:bodyPr/>
                    <a:lstStyle/>
                    <a:p>
                      <a:r>
                        <a:rPr lang="en-GB" sz="2800" dirty="0"/>
                        <a:t>R</a:t>
                      </a:r>
                    </a:p>
                  </a:txBody>
                  <a:tcPr/>
                </a:tc>
                <a:tc>
                  <a:txBody>
                    <a:bodyPr/>
                    <a:lstStyle/>
                    <a:p>
                      <a:endParaRPr lang="en-GB" sz="2800"/>
                    </a:p>
                  </a:txBody>
                  <a:tcPr/>
                </a:tc>
                <a:tc>
                  <a:txBody>
                    <a:bodyPr/>
                    <a:lstStyle/>
                    <a:p>
                      <a:r>
                        <a:rPr lang="en-GB" sz="2800" dirty="0"/>
                        <a:t>I</a:t>
                      </a:r>
                    </a:p>
                  </a:txBody>
                  <a:tcPr/>
                </a:tc>
                <a:tc>
                  <a:txBody>
                    <a:bodyPr/>
                    <a:lstStyle/>
                    <a:p>
                      <a:endParaRPr lang="en-GB" sz="2800"/>
                    </a:p>
                  </a:txBody>
                  <a:tcPr/>
                </a:tc>
                <a:tc>
                  <a:txBody>
                    <a:bodyPr/>
                    <a:lstStyle/>
                    <a:p>
                      <a:endParaRPr lang="en-GB" sz="2800"/>
                    </a:p>
                  </a:txBody>
                  <a:tcPr/>
                </a:tc>
                <a:extLst>
                  <a:ext uri="{0D108BD9-81ED-4DB2-BD59-A6C34878D82A}">
                    <a16:rowId xmlns:a16="http://schemas.microsoft.com/office/drawing/2014/main" val="1365197018"/>
                  </a:ext>
                </a:extLst>
              </a:tr>
              <a:tr h="802433">
                <a:tc>
                  <a:txBody>
                    <a:bodyPr/>
                    <a:lstStyle/>
                    <a:p>
                      <a:r>
                        <a:rPr lang="en-GB" sz="2800" dirty="0"/>
                        <a:t> Test new canteen order process</a:t>
                      </a:r>
                    </a:p>
                  </a:txBody>
                  <a:tcPr/>
                </a:tc>
                <a:tc>
                  <a:txBody>
                    <a:bodyPr/>
                    <a:lstStyle/>
                    <a:p>
                      <a:r>
                        <a:rPr lang="en-GB" sz="28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a:ea typeface="+mn-ea"/>
                          <a:cs typeface="+mn-cs"/>
                        </a:rPr>
                        <a:t>A</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endParaRPr lang="en-GB" sz="2800"/>
                    </a:p>
                  </a:txBody>
                  <a:tcPr/>
                </a:tc>
                <a:tc>
                  <a:txBody>
                    <a:bodyPr/>
                    <a:lstStyle/>
                    <a:p>
                      <a:endParaRPr lang="en-GB" sz="2800"/>
                    </a:p>
                  </a:txBody>
                  <a:tcPr/>
                </a:tc>
                <a:tc>
                  <a:txBody>
                    <a:bodyPr/>
                    <a:lstStyle/>
                    <a:p>
                      <a:r>
                        <a:rPr lang="en-GB" sz="2800" dirty="0"/>
                        <a:t>R</a:t>
                      </a:r>
                    </a:p>
                  </a:txBody>
                  <a:tcPr/>
                </a:tc>
                <a:tc>
                  <a:txBody>
                    <a:bodyPr/>
                    <a:lstStyle/>
                    <a:p>
                      <a:r>
                        <a:rPr lang="en-GB" sz="2800" dirty="0"/>
                        <a:t>I</a:t>
                      </a:r>
                    </a:p>
                  </a:txBody>
                  <a:tcPr/>
                </a:tc>
                <a:tc>
                  <a:txBody>
                    <a:bodyPr/>
                    <a:lstStyle/>
                    <a:p>
                      <a:endParaRPr lang="en-GB" sz="2800"/>
                    </a:p>
                  </a:txBody>
                  <a:tcPr/>
                </a:tc>
                <a:tc>
                  <a:txBody>
                    <a:bodyPr/>
                    <a:lstStyle/>
                    <a:p>
                      <a:r>
                        <a:rPr lang="en-GB" sz="2800" dirty="0"/>
                        <a:t>R</a:t>
                      </a:r>
                    </a:p>
                  </a:txBody>
                  <a:tcPr/>
                </a:tc>
                <a:extLst>
                  <a:ext uri="{0D108BD9-81ED-4DB2-BD59-A6C34878D82A}">
                    <a16:rowId xmlns:a16="http://schemas.microsoft.com/office/drawing/2014/main" val="1179847037"/>
                  </a:ext>
                </a:extLst>
              </a:tr>
              <a:tr h="802433">
                <a:tc>
                  <a:txBody>
                    <a:bodyPr/>
                    <a:lstStyle/>
                    <a:p>
                      <a:r>
                        <a:rPr lang="en-GB" sz="2800" dirty="0"/>
                        <a:t>Deploy new canteen order process</a:t>
                      </a:r>
                    </a:p>
                  </a:txBody>
                  <a:tcPr/>
                </a:tc>
                <a:tc>
                  <a:txBody>
                    <a:bodyPr/>
                    <a:lstStyle/>
                    <a:p>
                      <a:r>
                        <a:rPr lang="en-GB" sz="2800" dirty="0"/>
                        <a: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a:ea typeface="+mn-ea"/>
                          <a:cs typeface="+mn-cs"/>
                        </a:rPr>
                        <a:t>A</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r>
                        <a:rPr lang="en-GB" sz="2800" dirty="0"/>
                        <a:t>R</a:t>
                      </a:r>
                    </a:p>
                  </a:txBody>
                  <a:tcPr/>
                </a:tc>
                <a:tc>
                  <a:txBody>
                    <a:bodyPr/>
                    <a:lstStyle/>
                    <a:p>
                      <a:r>
                        <a:rPr lang="en-GB" sz="2800" dirty="0"/>
                        <a:t>I</a:t>
                      </a:r>
                    </a:p>
                  </a:txBody>
                  <a:tcPr/>
                </a:tc>
                <a:tc>
                  <a:txBody>
                    <a:bodyPr/>
                    <a:lstStyle/>
                    <a:p>
                      <a:r>
                        <a:rPr lang="en-GB" sz="2800" dirty="0"/>
                        <a:t>I</a:t>
                      </a:r>
                    </a:p>
                  </a:txBody>
                  <a:tcPr/>
                </a:tc>
                <a:extLst>
                  <a:ext uri="{0D108BD9-81ED-4DB2-BD59-A6C34878D82A}">
                    <a16:rowId xmlns:a16="http://schemas.microsoft.com/office/drawing/2014/main" val="525397408"/>
                  </a:ext>
                </a:extLst>
              </a:tr>
              <a:tr h="802433">
                <a:tc>
                  <a:txBody>
                    <a:bodyPr/>
                    <a:lstStyle/>
                    <a:p>
                      <a:r>
                        <a:rPr lang="en-GB" sz="2800" dirty="0"/>
                        <a:t>Train all participants involved (users)</a:t>
                      </a:r>
                    </a:p>
                  </a:txBody>
                  <a:tcPr/>
                </a:tc>
                <a:tc>
                  <a:txBody>
                    <a:bodyPr/>
                    <a:lstStyle/>
                    <a:p>
                      <a:r>
                        <a:rPr lang="en-GB" sz="28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a:ea typeface="+mn-ea"/>
                          <a:cs typeface="+mn-cs"/>
                        </a:rPr>
                        <a:t>A</a:t>
                      </a:r>
                    </a:p>
                  </a:txBody>
                  <a:tcPr/>
                </a:tc>
                <a:tc>
                  <a:txBody>
                    <a:bodyPr/>
                    <a:lstStyle/>
                    <a:p>
                      <a:r>
                        <a:rPr lang="en-GB" sz="2800" dirty="0"/>
                        <a:t>C</a:t>
                      </a:r>
                    </a:p>
                  </a:txBody>
                  <a:tcPr/>
                </a:tc>
                <a:tc>
                  <a:txBody>
                    <a:bodyPr/>
                    <a:lstStyle/>
                    <a:p>
                      <a:endParaRPr lang="en-GB" sz="2800"/>
                    </a:p>
                  </a:txBody>
                  <a:tcPr/>
                </a:tc>
                <a:tc>
                  <a:txBody>
                    <a:bodyPr/>
                    <a:lstStyle/>
                    <a:p>
                      <a:endParaRPr lang="en-GB" sz="2800"/>
                    </a:p>
                  </a:txBody>
                  <a:tcPr/>
                </a:tc>
                <a:tc>
                  <a:txBody>
                    <a:bodyPr/>
                    <a:lstStyle/>
                    <a:p>
                      <a:r>
                        <a:rPr lang="en-GB" sz="2800" dirty="0"/>
                        <a:t>I</a:t>
                      </a:r>
                    </a:p>
                  </a:txBody>
                  <a:tcPr/>
                </a:tc>
                <a:tc>
                  <a:txBody>
                    <a:bodyPr/>
                    <a:lstStyle/>
                    <a:p>
                      <a:r>
                        <a:rPr lang="en-GB" sz="2800" dirty="0"/>
                        <a:t>R</a:t>
                      </a:r>
                    </a:p>
                  </a:txBody>
                  <a:tcPr/>
                </a:tc>
                <a:tc>
                  <a:txBody>
                    <a:bodyPr/>
                    <a:lstStyle/>
                    <a:p>
                      <a:r>
                        <a:rPr lang="en-GB" sz="2800" dirty="0"/>
                        <a:t>C, I</a:t>
                      </a:r>
                    </a:p>
                  </a:txBody>
                  <a:tcPr/>
                </a:tc>
                <a:extLst>
                  <a:ext uri="{0D108BD9-81ED-4DB2-BD59-A6C34878D82A}">
                    <a16:rowId xmlns:a16="http://schemas.microsoft.com/office/drawing/2014/main" val="587550901"/>
                  </a:ext>
                </a:extLst>
              </a:tr>
              <a:tr h="464901">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a:p>
                  </a:txBody>
                  <a:tcPr/>
                </a:tc>
                <a:tc>
                  <a:txBody>
                    <a:bodyPr/>
                    <a:lstStyle/>
                    <a:p>
                      <a:endParaRPr lang="en-GB" sz="2800" dirty="0"/>
                    </a:p>
                  </a:txBody>
                  <a:tcPr/>
                </a:tc>
                <a:extLst>
                  <a:ext uri="{0D108BD9-81ED-4DB2-BD59-A6C34878D82A}">
                    <a16:rowId xmlns:a16="http://schemas.microsoft.com/office/drawing/2014/main" val="229546099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488950" y="8579580"/>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765904" y="3861319"/>
            <a:ext cx="12756192" cy="41910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WEB APP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247" y="393592"/>
            <a:ext cx="17260353" cy="8425362"/>
            <a:chOff x="0" y="0"/>
            <a:chExt cx="2830213" cy="635591"/>
          </a:xfrm>
        </p:grpSpPr>
        <p:sp>
          <p:nvSpPr>
            <p:cNvPr id="4" name="Freeform 4"/>
            <p:cNvSpPr/>
            <p:nvPr/>
          </p:nvSpPr>
          <p:spPr>
            <a:xfrm>
              <a:off x="0" y="0"/>
              <a:ext cx="2830213" cy="635591"/>
            </a:xfrm>
            <a:custGeom>
              <a:avLst/>
              <a:gdLst/>
              <a:ahLst/>
              <a:cxnLst/>
              <a:rect l="l" t="t" r="r" b="b"/>
              <a:pathLst>
                <a:path w="2830213" h="635591">
                  <a:moveTo>
                    <a:pt x="2830213" y="317795"/>
                  </a:moveTo>
                  <a:lnTo>
                    <a:pt x="2627013" y="635591"/>
                  </a:lnTo>
                  <a:lnTo>
                    <a:pt x="203200" y="635591"/>
                  </a:lnTo>
                  <a:lnTo>
                    <a:pt x="0" y="317795"/>
                  </a:lnTo>
                  <a:lnTo>
                    <a:pt x="203200" y="0"/>
                  </a:lnTo>
                  <a:lnTo>
                    <a:pt x="2627013" y="0"/>
                  </a:lnTo>
                  <a:lnTo>
                    <a:pt x="2830213" y="317795"/>
                  </a:lnTo>
                  <a:close/>
                </a:path>
              </a:pathLst>
            </a:custGeom>
            <a:gradFill rotWithShape="1">
              <a:gsLst>
                <a:gs pos="0">
                  <a:srgbClr val="1B70E1">
                    <a:alpha val="100000"/>
                  </a:srgbClr>
                </a:gs>
                <a:gs pos="100000">
                  <a:srgbClr val="9CF4F8">
                    <a:alpha val="100000"/>
                  </a:srgbClr>
                </a:gs>
              </a:gsLst>
              <a:lin ang="0"/>
            </a:gradFill>
          </p:spPr>
          <p:txBody>
            <a:bodyPr/>
            <a:lstStyle/>
            <a:p>
              <a:endParaRPr lang="en-US"/>
            </a:p>
          </p:txBody>
        </p:sp>
        <p:sp>
          <p:nvSpPr>
            <p:cNvPr id="5" name="TextBox 5"/>
            <p:cNvSpPr txBox="1"/>
            <p:nvPr/>
          </p:nvSpPr>
          <p:spPr>
            <a:xfrm>
              <a:off x="114300" y="-28575"/>
              <a:ext cx="2601613" cy="664166"/>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487985" y="3036185"/>
            <a:ext cx="4001552" cy="3556380"/>
          </a:xfrm>
          <a:custGeom>
            <a:avLst/>
            <a:gdLst/>
            <a:ahLst/>
            <a:cxnLst/>
            <a:rect l="l" t="t" r="r" b="b"/>
            <a:pathLst>
              <a:path w="4001552" h="3556380">
                <a:moveTo>
                  <a:pt x="0" y="0"/>
                </a:moveTo>
                <a:lnTo>
                  <a:pt x="4001553" y="0"/>
                </a:lnTo>
                <a:lnTo>
                  <a:pt x="4001553" y="3556380"/>
                </a:lnTo>
                <a:lnTo>
                  <a:pt x="0" y="355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5D8480B6-AEC5-4A52-AED6-907FF9178F86}"/>
              </a:ext>
            </a:extLst>
          </p:cNvPr>
          <p:cNvSpPr txBox="1"/>
          <p:nvPr/>
        </p:nvSpPr>
        <p:spPr>
          <a:xfrm>
            <a:off x="1148419" y="6405421"/>
            <a:ext cx="10073898" cy="1324402"/>
          </a:xfrm>
          <a:prstGeom prst="rect">
            <a:avLst/>
          </a:prstGeom>
          <a:noFill/>
        </p:spPr>
        <p:txBody>
          <a:bodyPr wrap="square">
            <a:spAutoFit/>
          </a:bodyPr>
          <a:lstStyle/>
          <a:p>
            <a:pPr algn="l">
              <a:lnSpc>
                <a:spcPts val="4937"/>
              </a:lnSpc>
            </a:pPr>
            <a:r>
              <a:rPr lang="en-US" sz="4000" dirty="0">
                <a:solidFill>
                  <a:srgbClr val="000000"/>
                </a:solidFill>
                <a:latin typeface="Open Sans Italics"/>
                <a:ea typeface="Open Sans Italics"/>
                <a:cs typeface="Open Sans Italics"/>
                <a:sym typeface="Open Sans Italics"/>
              </a:rPr>
              <a:t>No man can be wise on an empty stomach...</a:t>
            </a:r>
          </a:p>
          <a:p>
            <a:pPr algn="l">
              <a:lnSpc>
                <a:spcPts val="4937"/>
              </a:lnSpc>
            </a:pPr>
            <a:r>
              <a:rPr lang="en-US" sz="4000" dirty="0">
                <a:solidFill>
                  <a:srgbClr val="000000"/>
                </a:solidFill>
                <a:latin typeface="Open Sans Italics"/>
                <a:ea typeface="Open Sans Italics"/>
                <a:cs typeface="Open Sans Italics"/>
                <a:sym typeface="Open Sans Italics"/>
              </a:rPr>
              <a:t> 						George Eliot</a:t>
            </a:r>
          </a:p>
        </p:txBody>
      </p:sp>
      <p:sp>
        <p:nvSpPr>
          <p:cNvPr id="19" name="TextBox 18">
            <a:extLst>
              <a:ext uri="{FF2B5EF4-FFF2-40B4-BE49-F238E27FC236}">
                <a16:creationId xmlns:a16="http://schemas.microsoft.com/office/drawing/2014/main" id="{36D18472-89EB-43C3-A547-EDD3B6273CAA}"/>
              </a:ext>
            </a:extLst>
          </p:cNvPr>
          <p:cNvSpPr txBox="1"/>
          <p:nvPr/>
        </p:nvSpPr>
        <p:spPr>
          <a:xfrm>
            <a:off x="1409603" y="1463845"/>
            <a:ext cx="10073898" cy="1952779"/>
          </a:xfrm>
          <a:prstGeom prst="rect">
            <a:avLst/>
          </a:prstGeom>
          <a:noFill/>
        </p:spPr>
        <p:txBody>
          <a:bodyPr wrap="square">
            <a:spAutoFit/>
          </a:bodyPr>
          <a:lstStyle/>
          <a:p>
            <a:pPr algn="l">
              <a:lnSpc>
                <a:spcPts val="4937"/>
              </a:lnSpc>
            </a:pPr>
            <a:r>
              <a:rPr lang="en-US" sz="4000" dirty="0">
                <a:solidFill>
                  <a:srgbClr val="000000"/>
                </a:solidFill>
                <a:latin typeface="Open Sans Italics"/>
                <a:ea typeface="Open Sans Italics"/>
                <a:cs typeface="Open Sans Italics"/>
                <a:sym typeface="Open Sans Italics"/>
              </a:rPr>
              <a:t>If you are a happy man, then you can give your best...</a:t>
            </a:r>
          </a:p>
          <a:p>
            <a:pPr algn="l">
              <a:lnSpc>
                <a:spcPts val="4937"/>
              </a:lnSpc>
            </a:pPr>
            <a:r>
              <a:rPr lang="en-US" sz="4000" dirty="0">
                <a:solidFill>
                  <a:srgbClr val="000000"/>
                </a:solidFill>
                <a:latin typeface="Open Sans Italics"/>
                <a:ea typeface="Open Sans Italics"/>
                <a:cs typeface="Open Sans Italics"/>
                <a:sym typeface="Open Sans Italics"/>
              </a:rPr>
              <a:t> 						Ronald Koeman</a:t>
            </a:r>
          </a:p>
        </p:txBody>
      </p:sp>
      <p:sp>
        <p:nvSpPr>
          <p:cNvPr id="23" name="TextBox 22">
            <a:extLst>
              <a:ext uri="{FF2B5EF4-FFF2-40B4-BE49-F238E27FC236}">
                <a16:creationId xmlns:a16="http://schemas.microsoft.com/office/drawing/2014/main" id="{70673C13-8B41-4DD3-9A43-B2BB85B8A4F9}"/>
              </a:ext>
            </a:extLst>
          </p:cNvPr>
          <p:cNvSpPr txBox="1"/>
          <p:nvPr/>
        </p:nvSpPr>
        <p:spPr>
          <a:xfrm>
            <a:off x="4943959" y="4960771"/>
            <a:ext cx="9949912" cy="369332"/>
          </a:xfrm>
          <a:prstGeom prst="rect">
            <a:avLst/>
          </a:prstGeom>
          <a:noFill/>
        </p:spPr>
        <p:txBody>
          <a:bodyPr wrap="square">
            <a:spAutoFit/>
          </a:bodyPr>
          <a:lstStyle/>
          <a:p>
            <a:endParaRPr lang="en-GB" dirty="0"/>
          </a:p>
        </p:txBody>
      </p:sp>
      <p:cxnSp>
        <p:nvCxnSpPr>
          <p:cNvPr id="40" name="Connector: Curved 39">
            <a:extLst>
              <a:ext uri="{FF2B5EF4-FFF2-40B4-BE49-F238E27FC236}">
                <a16:creationId xmlns:a16="http://schemas.microsoft.com/office/drawing/2014/main" id="{212C21BB-29F3-4C8F-BDA6-AD640862A196}"/>
              </a:ext>
            </a:extLst>
          </p:cNvPr>
          <p:cNvCxnSpPr/>
          <p:nvPr/>
        </p:nvCxnSpPr>
        <p:spPr>
          <a:xfrm rot="16200000" flipH="1">
            <a:off x="3157373" y="2467675"/>
            <a:ext cx="3099183" cy="2625671"/>
          </a:xfrm>
          <a:prstGeom prst="curvedConnector3">
            <a:avLst/>
          </a:prstGeom>
          <a:ln>
            <a:solidFill>
              <a:srgbClr val="0070C0"/>
            </a:solidFill>
            <a:headEnd type="triangle"/>
            <a:tailEnd type="triangle"/>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71D4454-0780-43FA-8123-01EDC1510A5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841449" y="1489959"/>
            <a:ext cx="1474509" cy="1481918"/>
          </a:xfrm>
          <a:prstGeom prst="rect">
            <a:avLst/>
          </a:prstGeom>
        </p:spPr>
      </p:pic>
      <p:pic>
        <p:nvPicPr>
          <p:cNvPr id="44" name="Picture 43">
            <a:extLst>
              <a:ext uri="{FF2B5EF4-FFF2-40B4-BE49-F238E27FC236}">
                <a16:creationId xmlns:a16="http://schemas.microsoft.com/office/drawing/2014/main" id="{D0FF7370-78CE-4A05-A5BF-71D5AB19BCA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798672" y="6718735"/>
            <a:ext cx="1517286" cy="1516655"/>
          </a:xfrm>
          <a:prstGeom prst="rect">
            <a:avLst/>
          </a:prstGeom>
        </p:spPr>
      </p:pic>
      <p:pic>
        <p:nvPicPr>
          <p:cNvPr id="45" name="Picture 44">
            <a:extLst>
              <a:ext uri="{FF2B5EF4-FFF2-40B4-BE49-F238E27FC236}">
                <a16:creationId xmlns:a16="http://schemas.microsoft.com/office/drawing/2014/main" id="{665493A7-DF72-4B29-904F-507F309FA8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75034" y="7874995"/>
            <a:ext cx="1944241" cy="2320741"/>
          </a:xfrm>
          <a:prstGeom prst="rect">
            <a:avLst/>
          </a:prstGeom>
        </p:spPr>
      </p:pic>
    </p:spTree>
    <p:extLst>
      <p:ext uri="{BB962C8B-B14F-4D97-AF65-F5344CB8AC3E}">
        <p14:creationId xmlns:p14="http://schemas.microsoft.com/office/powerpoint/2010/main" val="71894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582120" cy="10287000"/>
            <a:chOff x="0" y="0"/>
            <a:chExt cx="1470188" cy="2709333"/>
          </a:xfrm>
        </p:grpSpPr>
        <p:sp>
          <p:nvSpPr>
            <p:cNvPr id="3" name="Freeform 3"/>
            <p:cNvSpPr/>
            <p:nvPr/>
          </p:nvSpPr>
          <p:spPr>
            <a:xfrm>
              <a:off x="0" y="0"/>
              <a:ext cx="1470188" cy="2709333"/>
            </a:xfrm>
            <a:custGeom>
              <a:avLst/>
              <a:gdLst/>
              <a:ahLst/>
              <a:cxnLst/>
              <a:rect l="l" t="t" r="r" b="b"/>
              <a:pathLst>
                <a:path w="1470188" h="2709333">
                  <a:moveTo>
                    <a:pt x="0" y="0"/>
                  </a:moveTo>
                  <a:lnTo>
                    <a:pt x="1470188" y="0"/>
                  </a:lnTo>
                  <a:lnTo>
                    <a:pt x="1470188"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47018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14350" y="1308714"/>
            <a:ext cx="5067770" cy="2211070"/>
          </a:xfrm>
          <a:prstGeom prst="rect">
            <a:avLst/>
          </a:prstGeom>
        </p:spPr>
        <p:txBody>
          <a:bodyPr lIns="0" tIns="0" rIns="0" bIns="0" rtlCol="0" anchor="t">
            <a:spAutoFit/>
          </a:bodyPr>
          <a:lstStyle/>
          <a:p>
            <a:pPr algn="l">
              <a:lnSpc>
                <a:spcPts val="8359"/>
              </a:lnSpc>
            </a:pPr>
            <a:r>
              <a:rPr lang="en-US" sz="7599">
                <a:solidFill>
                  <a:srgbClr val="FFFFFF"/>
                </a:solidFill>
                <a:latin typeface="Poppins Ultra-Bold"/>
                <a:ea typeface="Poppins Ultra-Bold"/>
                <a:cs typeface="Poppins Ultra-Bold"/>
                <a:sym typeface="Poppins Ultra-Bold"/>
              </a:rPr>
              <a:t>MAIN</a:t>
            </a:r>
          </a:p>
          <a:p>
            <a:pPr algn="l">
              <a:lnSpc>
                <a:spcPts val="8359"/>
              </a:lnSpc>
            </a:pPr>
            <a:r>
              <a:rPr lang="en-US" sz="7599">
                <a:solidFill>
                  <a:srgbClr val="FFFFFF"/>
                </a:solidFill>
                <a:latin typeface="Poppins Ultra-Bold"/>
                <a:ea typeface="Poppins Ultra-Bold"/>
                <a:cs typeface="Poppins Ultra-Bold"/>
                <a:sym typeface="Poppins Ultra-Bold"/>
              </a:rPr>
              <a:t>FEATURES</a:t>
            </a:r>
          </a:p>
        </p:txBody>
      </p:sp>
      <p:sp>
        <p:nvSpPr>
          <p:cNvPr id="6" name="AutoShape 6"/>
          <p:cNvSpPr/>
          <p:nvPr/>
        </p:nvSpPr>
        <p:spPr>
          <a:xfrm>
            <a:off x="514350" y="3543596"/>
            <a:ext cx="5067770" cy="0"/>
          </a:xfrm>
          <a:prstGeom prst="line">
            <a:avLst/>
          </a:prstGeom>
          <a:ln w="47625"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9144000" y="789463"/>
            <a:ext cx="2211070" cy="22110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1F4"/>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790079" y="5372100"/>
            <a:ext cx="2211070" cy="22110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3926820" y="789463"/>
            <a:ext cx="2211070" cy="2211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065328" y="5372100"/>
            <a:ext cx="2211070" cy="22110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1F4"/>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651570" y="1067845"/>
            <a:ext cx="1195929" cy="1581157"/>
          </a:xfrm>
          <a:custGeom>
            <a:avLst/>
            <a:gdLst/>
            <a:ahLst/>
            <a:cxnLst/>
            <a:rect l="l" t="t" r="r" b="b"/>
            <a:pathLst>
              <a:path w="1195929" h="1581157">
                <a:moveTo>
                  <a:pt x="0" y="0"/>
                </a:moveTo>
                <a:lnTo>
                  <a:pt x="1195930" y="0"/>
                </a:lnTo>
                <a:lnTo>
                  <a:pt x="1195930" y="1581156"/>
                </a:lnTo>
                <a:lnTo>
                  <a:pt x="0" y="1581156"/>
                </a:lnTo>
                <a:lnTo>
                  <a:pt x="0" y="0"/>
                </a:lnTo>
                <a:close/>
              </a:path>
            </a:pathLst>
          </a:custGeom>
          <a:blipFill>
            <a:blip r:embed="rId2">
              <a:extLst>
                <a:ext uri="{96DAC541-7B7A-43D3-8B79-37D633B846F1}">
                  <asvg:svgBlip xmlns:asvg="http://schemas.microsoft.com/office/drawing/2016/SVG/main" r:embed="rId3"/>
                </a:ext>
              </a:extLst>
            </a:blip>
            <a:stretch>
              <a:fillRect l="-105" r="-105"/>
            </a:stretch>
          </a:blipFill>
        </p:spPr>
        <p:txBody>
          <a:bodyPr/>
          <a:lstStyle/>
          <a:p>
            <a:endParaRPr lang="en-US"/>
          </a:p>
        </p:txBody>
      </p:sp>
      <p:sp>
        <p:nvSpPr>
          <p:cNvPr id="20" name="Freeform 20"/>
          <p:cNvSpPr/>
          <p:nvPr/>
        </p:nvSpPr>
        <p:spPr>
          <a:xfrm>
            <a:off x="7297649" y="5650481"/>
            <a:ext cx="1195929" cy="1581157"/>
          </a:xfrm>
          <a:custGeom>
            <a:avLst/>
            <a:gdLst/>
            <a:ahLst/>
            <a:cxnLst/>
            <a:rect l="l" t="t" r="r" b="b"/>
            <a:pathLst>
              <a:path w="1195929" h="1581157">
                <a:moveTo>
                  <a:pt x="0" y="0"/>
                </a:moveTo>
                <a:lnTo>
                  <a:pt x="1195929" y="0"/>
                </a:lnTo>
                <a:lnTo>
                  <a:pt x="1195929" y="1581157"/>
                </a:lnTo>
                <a:lnTo>
                  <a:pt x="0" y="1581157"/>
                </a:lnTo>
                <a:lnTo>
                  <a:pt x="0" y="0"/>
                </a:lnTo>
                <a:close/>
              </a:path>
            </a:pathLst>
          </a:custGeom>
          <a:blipFill>
            <a:blip r:embed="rId4">
              <a:extLst>
                <a:ext uri="{96DAC541-7B7A-43D3-8B79-37D633B846F1}">
                  <asvg:svgBlip xmlns:asvg="http://schemas.microsoft.com/office/drawing/2016/SVG/main" r:embed="rId5"/>
                </a:ext>
              </a:extLst>
            </a:blip>
            <a:stretch>
              <a:fillRect l="-105" r="-105"/>
            </a:stretch>
          </a:blipFill>
        </p:spPr>
        <p:txBody>
          <a:bodyPr/>
          <a:lstStyle/>
          <a:p>
            <a:endParaRPr lang="en-US"/>
          </a:p>
        </p:txBody>
      </p:sp>
      <p:sp>
        <p:nvSpPr>
          <p:cNvPr id="21" name="Freeform 21"/>
          <p:cNvSpPr/>
          <p:nvPr/>
        </p:nvSpPr>
        <p:spPr>
          <a:xfrm>
            <a:off x="14434390" y="1067845"/>
            <a:ext cx="1195929" cy="1581157"/>
          </a:xfrm>
          <a:custGeom>
            <a:avLst/>
            <a:gdLst/>
            <a:ahLst/>
            <a:cxnLst/>
            <a:rect l="l" t="t" r="r" b="b"/>
            <a:pathLst>
              <a:path w="1195929" h="1581157">
                <a:moveTo>
                  <a:pt x="0" y="0"/>
                </a:moveTo>
                <a:lnTo>
                  <a:pt x="1195929" y="0"/>
                </a:lnTo>
                <a:lnTo>
                  <a:pt x="1195929" y="1581156"/>
                </a:lnTo>
                <a:lnTo>
                  <a:pt x="0" y="1581156"/>
                </a:lnTo>
                <a:lnTo>
                  <a:pt x="0" y="0"/>
                </a:lnTo>
                <a:close/>
              </a:path>
            </a:pathLst>
          </a:custGeom>
          <a:blipFill>
            <a:blip r:embed="rId4">
              <a:extLst>
                <a:ext uri="{96DAC541-7B7A-43D3-8B79-37D633B846F1}">
                  <asvg:svgBlip xmlns:asvg="http://schemas.microsoft.com/office/drawing/2016/SVG/main" r:embed="rId5"/>
                </a:ext>
              </a:extLst>
            </a:blip>
            <a:stretch>
              <a:fillRect l="-105" r="-105"/>
            </a:stretch>
          </a:blipFill>
        </p:spPr>
        <p:txBody>
          <a:bodyPr/>
          <a:lstStyle/>
          <a:p>
            <a:endParaRPr lang="en-US"/>
          </a:p>
        </p:txBody>
      </p:sp>
      <p:sp>
        <p:nvSpPr>
          <p:cNvPr id="22" name="Freeform 22"/>
          <p:cNvSpPr/>
          <p:nvPr/>
        </p:nvSpPr>
        <p:spPr>
          <a:xfrm>
            <a:off x="11572898" y="5650481"/>
            <a:ext cx="1195929" cy="1581157"/>
          </a:xfrm>
          <a:custGeom>
            <a:avLst/>
            <a:gdLst/>
            <a:ahLst/>
            <a:cxnLst/>
            <a:rect l="l" t="t" r="r" b="b"/>
            <a:pathLst>
              <a:path w="1195929" h="1581157">
                <a:moveTo>
                  <a:pt x="0" y="0"/>
                </a:moveTo>
                <a:lnTo>
                  <a:pt x="1195930" y="0"/>
                </a:lnTo>
                <a:lnTo>
                  <a:pt x="1195930" y="1581157"/>
                </a:lnTo>
                <a:lnTo>
                  <a:pt x="0" y="1581157"/>
                </a:lnTo>
                <a:lnTo>
                  <a:pt x="0" y="0"/>
                </a:lnTo>
                <a:close/>
              </a:path>
            </a:pathLst>
          </a:custGeom>
          <a:blipFill>
            <a:blip r:embed="rId2">
              <a:extLst>
                <a:ext uri="{96DAC541-7B7A-43D3-8B79-37D633B846F1}">
                  <asvg:svgBlip xmlns:asvg="http://schemas.microsoft.com/office/drawing/2016/SVG/main" r:embed="rId3"/>
                </a:ext>
              </a:extLst>
            </a:blip>
            <a:stretch>
              <a:fillRect l="-105" r="-105"/>
            </a:stretch>
          </a:blipFill>
        </p:spPr>
        <p:txBody>
          <a:bodyPr/>
          <a:lstStyle/>
          <a:p>
            <a:endParaRPr lang="en-US"/>
          </a:p>
        </p:txBody>
      </p:sp>
      <p:sp>
        <p:nvSpPr>
          <p:cNvPr id="23" name="TextBox 23"/>
          <p:cNvSpPr txBox="1"/>
          <p:nvPr/>
        </p:nvSpPr>
        <p:spPr>
          <a:xfrm>
            <a:off x="8685729" y="3738332"/>
            <a:ext cx="3127611" cy="1178560"/>
          </a:xfrm>
          <a:prstGeom prst="rect">
            <a:avLst/>
          </a:prstGeom>
        </p:spPr>
        <p:txBody>
          <a:bodyPr lIns="0" tIns="0" rIns="0" bIns="0" rtlCol="0" anchor="t">
            <a:spAutoFit/>
          </a:bodyPr>
          <a:lstStyle/>
          <a:p>
            <a:pPr algn="ctr">
              <a:lnSpc>
                <a:spcPts val="3080"/>
              </a:lnSpc>
            </a:pPr>
            <a:r>
              <a:rPr lang="en-US" sz="2800">
                <a:solidFill>
                  <a:srgbClr val="384348"/>
                </a:solidFill>
                <a:latin typeface="Assistant"/>
                <a:ea typeface="Assistant"/>
                <a:cs typeface="Assistant"/>
                <a:sym typeface="Assistant"/>
              </a:rPr>
              <a:t>Employees, Kitchen Staff, Delivery Staff, Payroll</a:t>
            </a:r>
          </a:p>
        </p:txBody>
      </p:sp>
      <p:sp>
        <p:nvSpPr>
          <p:cNvPr id="24" name="TextBox 24"/>
          <p:cNvSpPr txBox="1"/>
          <p:nvPr/>
        </p:nvSpPr>
        <p:spPr>
          <a:xfrm>
            <a:off x="13468549" y="3738332"/>
            <a:ext cx="3127611" cy="788035"/>
          </a:xfrm>
          <a:prstGeom prst="rect">
            <a:avLst/>
          </a:prstGeom>
        </p:spPr>
        <p:txBody>
          <a:bodyPr lIns="0" tIns="0" rIns="0" bIns="0" rtlCol="0" anchor="t">
            <a:spAutoFit/>
          </a:bodyPr>
          <a:lstStyle/>
          <a:p>
            <a:pPr algn="ctr">
              <a:lnSpc>
                <a:spcPts val="3080"/>
              </a:lnSpc>
            </a:pPr>
            <a:r>
              <a:rPr lang="en-US" sz="2800">
                <a:solidFill>
                  <a:srgbClr val="384348"/>
                </a:solidFill>
                <a:latin typeface="Assistant"/>
                <a:ea typeface="Assistant"/>
                <a:cs typeface="Assistant"/>
                <a:sym typeface="Assistant"/>
              </a:rPr>
              <a:t>Showing Real-Time menu options</a:t>
            </a:r>
          </a:p>
        </p:txBody>
      </p:sp>
      <p:sp>
        <p:nvSpPr>
          <p:cNvPr id="25" name="TextBox 25"/>
          <p:cNvSpPr txBox="1"/>
          <p:nvPr/>
        </p:nvSpPr>
        <p:spPr>
          <a:xfrm>
            <a:off x="8493578" y="3143337"/>
            <a:ext cx="3511913" cy="566420"/>
          </a:xfrm>
          <a:prstGeom prst="rect">
            <a:avLst/>
          </a:prstGeom>
        </p:spPr>
        <p:txBody>
          <a:bodyPr lIns="0" tIns="0" rIns="0" bIns="0" rtlCol="0" anchor="t">
            <a:spAutoFit/>
          </a:bodyPr>
          <a:lstStyle/>
          <a:p>
            <a:pPr algn="ctr">
              <a:lnSpc>
                <a:spcPts val="4480"/>
              </a:lnSpc>
            </a:pPr>
            <a:r>
              <a:rPr lang="en-US" sz="3200">
                <a:solidFill>
                  <a:srgbClr val="384348"/>
                </a:solidFill>
                <a:latin typeface="Poppins Medium"/>
                <a:ea typeface="Poppins Medium"/>
                <a:cs typeface="Poppins Medium"/>
                <a:sym typeface="Poppins Medium"/>
              </a:rPr>
              <a:t>User Interfaces</a:t>
            </a:r>
          </a:p>
        </p:txBody>
      </p:sp>
      <p:sp>
        <p:nvSpPr>
          <p:cNvPr id="26" name="TextBox 26"/>
          <p:cNvSpPr txBox="1"/>
          <p:nvPr/>
        </p:nvSpPr>
        <p:spPr>
          <a:xfrm>
            <a:off x="6139657" y="7726045"/>
            <a:ext cx="3511913" cy="566420"/>
          </a:xfrm>
          <a:prstGeom prst="rect">
            <a:avLst/>
          </a:prstGeom>
        </p:spPr>
        <p:txBody>
          <a:bodyPr lIns="0" tIns="0" rIns="0" bIns="0" rtlCol="0" anchor="t">
            <a:spAutoFit/>
          </a:bodyPr>
          <a:lstStyle/>
          <a:p>
            <a:pPr algn="ctr">
              <a:lnSpc>
                <a:spcPts val="4480"/>
              </a:lnSpc>
            </a:pPr>
            <a:r>
              <a:rPr lang="en-US" sz="3200">
                <a:solidFill>
                  <a:srgbClr val="003EA8"/>
                </a:solidFill>
                <a:latin typeface="Poppins Medium"/>
                <a:ea typeface="Poppins Medium"/>
                <a:cs typeface="Poppins Medium"/>
                <a:sym typeface="Poppins Medium"/>
              </a:rPr>
              <a:t>Meal Selection </a:t>
            </a:r>
          </a:p>
        </p:txBody>
      </p:sp>
      <p:sp>
        <p:nvSpPr>
          <p:cNvPr id="27" name="TextBox 27"/>
          <p:cNvSpPr txBox="1"/>
          <p:nvPr/>
        </p:nvSpPr>
        <p:spPr>
          <a:xfrm>
            <a:off x="13276398" y="3143337"/>
            <a:ext cx="3511913" cy="566420"/>
          </a:xfrm>
          <a:prstGeom prst="rect">
            <a:avLst/>
          </a:prstGeom>
        </p:spPr>
        <p:txBody>
          <a:bodyPr lIns="0" tIns="0" rIns="0" bIns="0" rtlCol="0" anchor="t">
            <a:spAutoFit/>
          </a:bodyPr>
          <a:lstStyle/>
          <a:p>
            <a:pPr algn="ctr">
              <a:lnSpc>
                <a:spcPts val="4480"/>
              </a:lnSpc>
            </a:pPr>
            <a:r>
              <a:rPr lang="en-US" sz="3200">
                <a:solidFill>
                  <a:srgbClr val="003EA8"/>
                </a:solidFill>
                <a:latin typeface="Poppins Medium"/>
                <a:ea typeface="Poppins Medium"/>
                <a:cs typeface="Poppins Medium"/>
                <a:sym typeface="Poppins Medium"/>
              </a:rPr>
              <a:t>Menu View</a:t>
            </a:r>
          </a:p>
        </p:txBody>
      </p:sp>
      <p:sp>
        <p:nvSpPr>
          <p:cNvPr id="28" name="TextBox 28"/>
          <p:cNvSpPr txBox="1"/>
          <p:nvPr/>
        </p:nvSpPr>
        <p:spPr>
          <a:xfrm>
            <a:off x="10414906" y="7726045"/>
            <a:ext cx="3511913" cy="566420"/>
          </a:xfrm>
          <a:prstGeom prst="rect">
            <a:avLst/>
          </a:prstGeom>
        </p:spPr>
        <p:txBody>
          <a:bodyPr lIns="0" tIns="0" rIns="0" bIns="0" rtlCol="0" anchor="t">
            <a:spAutoFit/>
          </a:bodyPr>
          <a:lstStyle/>
          <a:p>
            <a:pPr algn="ctr">
              <a:lnSpc>
                <a:spcPts val="4480"/>
              </a:lnSpc>
            </a:pPr>
            <a:r>
              <a:rPr lang="en-US" sz="3200">
                <a:solidFill>
                  <a:srgbClr val="384348"/>
                </a:solidFill>
                <a:latin typeface="Poppins Medium"/>
                <a:ea typeface="Poppins Medium"/>
                <a:cs typeface="Poppins Medium"/>
                <a:sym typeface="Poppins Medium"/>
              </a:rPr>
              <a:t>Order Placement</a:t>
            </a:r>
          </a:p>
        </p:txBody>
      </p:sp>
      <p:grpSp>
        <p:nvGrpSpPr>
          <p:cNvPr id="29" name="Group 29"/>
          <p:cNvGrpSpPr/>
          <p:nvPr/>
        </p:nvGrpSpPr>
        <p:grpSpPr>
          <a:xfrm>
            <a:off x="15032355" y="5372100"/>
            <a:ext cx="2211070" cy="221107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5539925" y="5650481"/>
            <a:ext cx="1195929" cy="1581157"/>
          </a:xfrm>
          <a:custGeom>
            <a:avLst/>
            <a:gdLst/>
            <a:ahLst/>
            <a:cxnLst/>
            <a:rect l="l" t="t" r="r" b="b"/>
            <a:pathLst>
              <a:path w="1195929" h="1581157">
                <a:moveTo>
                  <a:pt x="0" y="0"/>
                </a:moveTo>
                <a:lnTo>
                  <a:pt x="1195929" y="0"/>
                </a:lnTo>
                <a:lnTo>
                  <a:pt x="1195929" y="1581157"/>
                </a:lnTo>
                <a:lnTo>
                  <a:pt x="0" y="1581157"/>
                </a:lnTo>
                <a:lnTo>
                  <a:pt x="0" y="0"/>
                </a:lnTo>
                <a:close/>
              </a:path>
            </a:pathLst>
          </a:custGeom>
          <a:blipFill>
            <a:blip r:embed="rId4">
              <a:extLst>
                <a:ext uri="{96DAC541-7B7A-43D3-8B79-37D633B846F1}">
                  <asvg:svgBlip xmlns:asvg="http://schemas.microsoft.com/office/drawing/2016/SVG/main" r:embed="rId5"/>
                </a:ext>
              </a:extLst>
            </a:blip>
            <a:stretch>
              <a:fillRect l="-105" r="-105"/>
            </a:stretch>
          </a:blipFill>
        </p:spPr>
        <p:txBody>
          <a:bodyPr/>
          <a:lstStyle/>
          <a:p>
            <a:endParaRPr lang="en-US"/>
          </a:p>
        </p:txBody>
      </p:sp>
      <p:sp>
        <p:nvSpPr>
          <p:cNvPr id="33" name="TextBox 33"/>
          <p:cNvSpPr txBox="1"/>
          <p:nvPr/>
        </p:nvSpPr>
        <p:spPr>
          <a:xfrm>
            <a:off x="14381933" y="7726045"/>
            <a:ext cx="3511913" cy="566420"/>
          </a:xfrm>
          <a:prstGeom prst="rect">
            <a:avLst/>
          </a:prstGeom>
        </p:spPr>
        <p:txBody>
          <a:bodyPr lIns="0" tIns="0" rIns="0" bIns="0" rtlCol="0" anchor="t">
            <a:spAutoFit/>
          </a:bodyPr>
          <a:lstStyle/>
          <a:p>
            <a:pPr algn="ctr">
              <a:lnSpc>
                <a:spcPts val="4480"/>
              </a:lnSpc>
            </a:pPr>
            <a:r>
              <a:rPr lang="en-US" sz="3200">
                <a:solidFill>
                  <a:srgbClr val="003EA8"/>
                </a:solidFill>
                <a:latin typeface="Poppins"/>
                <a:ea typeface="Poppins"/>
                <a:cs typeface="Poppins"/>
                <a:sym typeface="Poppins"/>
              </a:rPr>
              <a:t>Order Status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582120" cy="10287000"/>
            <a:chOff x="0" y="0"/>
            <a:chExt cx="1470188" cy="2709333"/>
          </a:xfrm>
        </p:grpSpPr>
        <p:sp>
          <p:nvSpPr>
            <p:cNvPr id="3" name="Freeform 3"/>
            <p:cNvSpPr/>
            <p:nvPr/>
          </p:nvSpPr>
          <p:spPr>
            <a:xfrm>
              <a:off x="0" y="0"/>
              <a:ext cx="1470188" cy="2709333"/>
            </a:xfrm>
            <a:custGeom>
              <a:avLst/>
              <a:gdLst/>
              <a:ahLst/>
              <a:cxnLst/>
              <a:rect l="l" t="t" r="r" b="b"/>
              <a:pathLst>
                <a:path w="1470188" h="2709333">
                  <a:moveTo>
                    <a:pt x="0" y="0"/>
                  </a:moveTo>
                  <a:lnTo>
                    <a:pt x="1470188" y="0"/>
                  </a:lnTo>
                  <a:lnTo>
                    <a:pt x="1470188"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47018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14350" y="1308714"/>
            <a:ext cx="5067770" cy="2211070"/>
          </a:xfrm>
          <a:prstGeom prst="rect">
            <a:avLst/>
          </a:prstGeom>
        </p:spPr>
        <p:txBody>
          <a:bodyPr lIns="0" tIns="0" rIns="0" bIns="0" rtlCol="0" anchor="t">
            <a:spAutoFit/>
          </a:bodyPr>
          <a:lstStyle/>
          <a:p>
            <a:pPr algn="l">
              <a:lnSpc>
                <a:spcPts val="8359"/>
              </a:lnSpc>
            </a:pPr>
            <a:r>
              <a:rPr lang="en-US" sz="7599">
                <a:solidFill>
                  <a:srgbClr val="FFFFFF"/>
                </a:solidFill>
                <a:latin typeface="Poppins Ultra-Bold"/>
                <a:ea typeface="Poppins Ultra-Bold"/>
                <a:cs typeface="Poppins Ultra-Bold"/>
                <a:sym typeface="Poppins Ultra-Bold"/>
              </a:rPr>
              <a:t>MAIN</a:t>
            </a:r>
          </a:p>
          <a:p>
            <a:pPr algn="l">
              <a:lnSpc>
                <a:spcPts val="8359"/>
              </a:lnSpc>
            </a:pPr>
            <a:r>
              <a:rPr lang="en-US" sz="7599">
                <a:solidFill>
                  <a:srgbClr val="FFFFFF"/>
                </a:solidFill>
                <a:latin typeface="Poppins Ultra-Bold"/>
                <a:ea typeface="Poppins Ultra-Bold"/>
                <a:cs typeface="Poppins Ultra-Bold"/>
                <a:sym typeface="Poppins Ultra-Bold"/>
              </a:rPr>
              <a:t>FEATURES</a:t>
            </a:r>
          </a:p>
        </p:txBody>
      </p:sp>
      <p:sp>
        <p:nvSpPr>
          <p:cNvPr id="6" name="AutoShape 6"/>
          <p:cNvSpPr/>
          <p:nvPr/>
        </p:nvSpPr>
        <p:spPr>
          <a:xfrm>
            <a:off x="514350" y="3543596"/>
            <a:ext cx="5067770" cy="0"/>
          </a:xfrm>
          <a:prstGeom prst="line">
            <a:avLst/>
          </a:prstGeom>
          <a:ln w="47625"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7976152" y="864007"/>
            <a:ext cx="2211070" cy="22110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1F4"/>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291571" y="5696285"/>
            <a:ext cx="2211070" cy="22110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758972" y="864007"/>
            <a:ext cx="2211070" cy="2211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566821" y="5696285"/>
            <a:ext cx="2211070" cy="22110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A1F4"/>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8483722" y="1142388"/>
            <a:ext cx="1195929" cy="1581157"/>
          </a:xfrm>
          <a:custGeom>
            <a:avLst/>
            <a:gdLst/>
            <a:ahLst/>
            <a:cxnLst/>
            <a:rect l="l" t="t" r="r" b="b"/>
            <a:pathLst>
              <a:path w="1195929" h="1581157">
                <a:moveTo>
                  <a:pt x="0" y="0"/>
                </a:moveTo>
                <a:lnTo>
                  <a:pt x="1195930" y="0"/>
                </a:lnTo>
                <a:lnTo>
                  <a:pt x="1195930" y="1581157"/>
                </a:lnTo>
                <a:lnTo>
                  <a:pt x="0" y="1581157"/>
                </a:lnTo>
                <a:lnTo>
                  <a:pt x="0" y="0"/>
                </a:lnTo>
                <a:close/>
              </a:path>
            </a:pathLst>
          </a:custGeom>
          <a:blipFill>
            <a:blip r:embed="rId2">
              <a:extLst>
                <a:ext uri="{96DAC541-7B7A-43D3-8B79-37D633B846F1}">
                  <asvg:svgBlip xmlns:asvg="http://schemas.microsoft.com/office/drawing/2016/SVG/main" r:embed="rId3"/>
                </a:ext>
              </a:extLst>
            </a:blip>
            <a:stretch>
              <a:fillRect l="-105" r="-105"/>
            </a:stretch>
          </a:blipFill>
        </p:spPr>
        <p:txBody>
          <a:bodyPr/>
          <a:lstStyle/>
          <a:p>
            <a:endParaRPr lang="en-US"/>
          </a:p>
        </p:txBody>
      </p:sp>
      <p:sp>
        <p:nvSpPr>
          <p:cNvPr id="20" name="Freeform 20"/>
          <p:cNvSpPr/>
          <p:nvPr/>
        </p:nvSpPr>
        <p:spPr>
          <a:xfrm>
            <a:off x="8799141" y="5974667"/>
            <a:ext cx="1195929" cy="1581157"/>
          </a:xfrm>
          <a:custGeom>
            <a:avLst/>
            <a:gdLst/>
            <a:ahLst/>
            <a:cxnLst/>
            <a:rect l="l" t="t" r="r" b="b"/>
            <a:pathLst>
              <a:path w="1195929" h="1581157">
                <a:moveTo>
                  <a:pt x="0" y="0"/>
                </a:moveTo>
                <a:lnTo>
                  <a:pt x="1195930" y="0"/>
                </a:lnTo>
                <a:lnTo>
                  <a:pt x="1195930" y="1581156"/>
                </a:lnTo>
                <a:lnTo>
                  <a:pt x="0" y="1581156"/>
                </a:lnTo>
                <a:lnTo>
                  <a:pt x="0" y="0"/>
                </a:lnTo>
                <a:close/>
              </a:path>
            </a:pathLst>
          </a:custGeom>
          <a:blipFill>
            <a:blip r:embed="rId4">
              <a:extLst>
                <a:ext uri="{96DAC541-7B7A-43D3-8B79-37D633B846F1}">
                  <asvg:svgBlip xmlns:asvg="http://schemas.microsoft.com/office/drawing/2016/SVG/main" r:embed="rId5"/>
                </a:ext>
              </a:extLst>
            </a:blip>
            <a:stretch>
              <a:fillRect l="-105" r="-105"/>
            </a:stretch>
          </a:blipFill>
        </p:spPr>
        <p:txBody>
          <a:bodyPr/>
          <a:lstStyle/>
          <a:p>
            <a:endParaRPr lang="en-US"/>
          </a:p>
        </p:txBody>
      </p:sp>
      <p:sp>
        <p:nvSpPr>
          <p:cNvPr id="21" name="Freeform 21"/>
          <p:cNvSpPr/>
          <p:nvPr/>
        </p:nvSpPr>
        <p:spPr>
          <a:xfrm>
            <a:off x="13266542" y="1142388"/>
            <a:ext cx="1195929" cy="1581157"/>
          </a:xfrm>
          <a:custGeom>
            <a:avLst/>
            <a:gdLst/>
            <a:ahLst/>
            <a:cxnLst/>
            <a:rect l="l" t="t" r="r" b="b"/>
            <a:pathLst>
              <a:path w="1195929" h="1581157">
                <a:moveTo>
                  <a:pt x="0" y="0"/>
                </a:moveTo>
                <a:lnTo>
                  <a:pt x="1195929" y="0"/>
                </a:lnTo>
                <a:lnTo>
                  <a:pt x="1195929" y="1581157"/>
                </a:lnTo>
                <a:lnTo>
                  <a:pt x="0" y="1581157"/>
                </a:lnTo>
                <a:lnTo>
                  <a:pt x="0" y="0"/>
                </a:lnTo>
                <a:close/>
              </a:path>
            </a:pathLst>
          </a:custGeom>
          <a:blipFill>
            <a:blip r:embed="rId4">
              <a:extLst>
                <a:ext uri="{96DAC541-7B7A-43D3-8B79-37D633B846F1}">
                  <asvg:svgBlip xmlns:asvg="http://schemas.microsoft.com/office/drawing/2016/SVG/main" r:embed="rId5"/>
                </a:ext>
              </a:extLst>
            </a:blip>
            <a:stretch>
              <a:fillRect l="-105" r="-105"/>
            </a:stretch>
          </a:blipFill>
        </p:spPr>
        <p:txBody>
          <a:bodyPr/>
          <a:lstStyle/>
          <a:p>
            <a:endParaRPr lang="en-US"/>
          </a:p>
        </p:txBody>
      </p:sp>
      <p:sp>
        <p:nvSpPr>
          <p:cNvPr id="22" name="Freeform 22"/>
          <p:cNvSpPr/>
          <p:nvPr/>
        </p:nvSpPr>
        <p:spPr>
          <a:xfrm>
            <a:off x="13074391" y="5974667"/>
            <a:ext cx="1195929" cy="1581157"/>
          </a:xfrm>
          <a:custGeom>
            <a:avLst/>
            <a:gdLst/>
            <a:ahLst/>
            <a:cxnLst/>
            <a:rect l="l" t="t" r="r" b="b"/>
            <a:pathLst>
              <a:path w="1195929" h="1581157">
                <a:moveTo>
                  <a:pt x="0" y="0"/>
                </a:moveTo>
                <a:lnTo>
                  <a:pt x="1195929" y="0"/>
                </a:lnTo>
                <a:lnTo>
                  <a:pt x="1195929" y="1581156"/>
                </a:lnTo>
                <a:lnTo>
                  <a:pt x="0" y="1581156"/>
                </a:lnTo>
                <a:lnTo>
                  <a:pt x="0" y="0"/>
                </a:lnTo>
                <a:close/>
              </a:path>
            </a:pathLst>
          </a:custGeom>
          <a:blipFill>
            <a:blip r:embed="rId2">
              <a:extLst>
                <a:ext uri="{96DAC541-7B7A-43D3-8B79-37D633B846F1}">
                  <asvg:svgBlip xmlns:asvg="http://schemas.microsoft.com/office/drawing/2016/SVG/main" r:embed="rId3"/>
                </a:ext>
              </a:extLst>
            </a:blip>
            <a:stretch>
              <a:fillRect l="-105" r="-105"/>
            </a:stretch>
          </a:blipFill>
        </p:spPr>
        <p:txBody>
          <a:bodyPr/>
          <a:lstStyle/>
          <a:p>
            <a:endParaRPr lang="en-US"/>
          </a:p>
        </p:txBody>
      </p:sp>
      <p:sp>
        <p:nvSpPr>
          <p:cNvPr id="23" name="TextBox 23"/>
          <p:cNvSpPr txBox="1"/>
          <p:nvPr/>
        </p:nvSpPr>
        <p:spPr>
          <a:xfrm>
            <a:off x="7325730" y="3217880"/>
            <a:ext cx="3511913" cy="566420"/>
          </a:xfrm>
          <a:prstGeom prst="rect">
            <a:avLst/>
          </a:prstGeom>
        </p:spPr>
        <p:txBody>
          <a:bodyPr lIns="0" tIns="0" rIns="0" bIns="0" rtlCol="0" anchor="t">
            <a:spAutoFit/>
          </a:bodyPr>
          <a:lstStyle/>
          <a:p>
            <a:pPr algn="ctr">
              <a:lnSpc>
                <a:spcPts val="4480"/>
              </a:lnSpc>
            </a:pPr>
            <a:r>
              <a:rPr lang="en-US" sz="3200">
                <a:solidFill>
                  <a:srgbClr val="384348"/>
                </a:solidFill>
                <a:latin typeface="Poppins Bold"/>
                <a:ea typeface="Poppins Bold"/>
                <a:cs typeface="Poppins Bold"/>
                <a:sym typeface="Poppins Bold"/>
              </a:rPr>
              <a:t>Order Tracking</a:t>
            </a:r>
          </a:p>
        </p:txBody>
      </p:sp>
      <p:sp>
        <p:nvSpPr>
          <p:cNvPr id="24" name="TextBox 24"/>
          <p:cNvSpPr txBox="1"/>
          <p:nvPr/>
        </p:nvSpPr>
        <p:spPr>
          <a:xfrm>
            <a:off x="7641149" y="8050230"/>
            <a:ext cx="3511913" cy="566420"/>
          </a:xfrm>
          <a:prstGeom prst="rect">
            <a:avLst/>
          </a:prstGeom>
        </p:spPr>
        <p:txBody>
          <a:bodyPr lIns="0" tIns="0" rIns="0" bIns="0" rtlCol="0" anchor="t">
            <a:spAutoFit/>
          </a:bodyPr>
          <a:lstStyle/>
          <a:p>
            <a:pPr algn="ctr">
              <a:lnSpc>
                <a:spcPts val="4480"/>
              </a:lnSpc>
            </a:pPr>
            <a:r>
              <a:rPr lang="en-US" sz="3200">
                <a:solidFill>
                  <a:srgbClr val="003EA8"/>
                </a:solidFill>
                <a:latin typeface="Poppins Bold"/>
                <a:ea typeface="Poppins Bold"/>
                <a:cs typeface="Poppins Bold"/>
                <a:sym typeface="Poppins Bold"/>
              </a:rPr>
              <a:t>Meal Delivery </a:t>
            </a:r>
          </a:p>
        </p:txBody>
      </p:sp>
      <p:sp>
        <p:nvSpPr>
          <p:cNvPr id="25" name="TextBox 25"/>
          <p:cNvSpPr txBox="1"/>
          <p:nvPr/>
        </p:nvSpPr>
        <p:spPr>
          <a:xfrm>
            <a:off x="12108550" y="3217880"/>
            <a:ext cx="3511913" cy="566420"/>
          </a:xfrm>
          <a:prstGeom prst="rect">
            <a:avLst/>
          </a:prstGeom>
        </p:spPr>
        <p:txBody>
          <a:bodyPr lIns="0" tIns="0" rIns="0" bIns="0" rtlCol="0" anchor="t">
            <a:spAutoFit/>
          </a:bodyPr>
          <a:lstStyle/>
          <a:p>
            <a:pPr algn="ctr">
              <a:lnSpc>
                <a:spcPts val="4480"/>
              </a:lnSpc>
            </a:pPr>
            <a:r>
              <a:rPr lang="en-US" sz="3200">
                <a:solidFill>
                  <a:srgbClr val="003EA8"/>
                </a:solidFill>
                <a:latin typeface="Poppins Bold"/>
                <a:ea typeface="Poppins Bold"/>
                <a:cs typeface="Poppins Bold"/>
                <a:sym typeface="Poppins Bold"/>
              </a:rPr>
              <a:t>Order History</a:t>
            </a:r>
          </a:p>
        </p:txBody>
      </p:sp>
      <p:sp>
        <p:nvSpPr>
          <p:cNvPr id="26" name="TextBox 26"/>
          <p:cNvSpPr txBox="1"/>
          <p:nvPr/>
        </p:nvSpPr>
        <p:spPr>
          <a:xfrm>
            <a:off x="11916399" y="8050230"/>
            <a:ext cx="3909479" cy="566420"/>
          </a:xfrm>
          <a:prstGeom prst="rect">
            <a:avLst/>
          </a:prstGeom>
        </p:spPr>
        <p:txBody>
          <a:bodyPr lIns="0" tIns="0" rIns="0" bIns="0" rtlCol="0" anchor="t">
            <a:spAutoFit/>
          </a:bodyPr>
          <a:lstStyle/>
          <a:p>
            <a:pPr algn="ctr">
              <a:lnSpc>
                <a:spcPts val="4480"/>
              </a:lnSpc>
            </a:pPr>
            <a:r>
              <a:rPr lang="en-US" sz="3200">
                <a:solidFill>
                  <a:srgbClr val="384348"/>
                </a:solidFill>
                <a:latin typeface="Poppins Bold"/>
                <a:ea typeface="Poppins Bold"/>
                <a:cs typeface="Poppins Bold"/>
                <a:sym typeface="Poppins Bold"/>
              </a:rPr>
              <a:t>Payroll Integration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872684" y="639297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765904" y="3861319"/>
            <a:ext cx="12756192" cy="20574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PROCESS MAP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640123" y="207348"/>
            <a:ext cx="1170837" cy="1170837"/>
          </a:xfrm>
          <a:custGeom>
            <a:avLst/>
            <a:gdLst/>
            <a:ahLst/>
            <a:cxnLst/>
            <a:rect l="l" t="t" r="r" b="b"/>
            <a:pathLst>
              <a:path w="1170837" h="1170837">
                <a:moveTo>
                  <a:pt x="0" y="0"/>
                </a:moveTo>
                <a:lnTo>
                  <a:pt x="1170837" y="0"/>
                </a:lnTo>
                <a:lnTo>
                  <a:pt x="1170837" y="1170837"/>
                </a:lnTo>
                <a:lnTo>
                  <a:pt x="0" y="117083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AS-IS PROCESS....</a:t>
            </a:r>
          </a:p>
        </p:txBody>
      </p:sp>
      <p:pic>
        <p:nvPicPr>
          <p:cNvPr id="8" name="Picture 7">
            <a:extLst>
              <a:ext uri="{FF2B5EF4-FFF2-40B4-BE49-F238E27FC236}">
                <a16:creationId xmlns:a16="http://schemas.microsoft.com/office/drawing/2014/main" id="{38DE1698-2B4E-C56C-9043-6A013F0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505" y="2118320"/>
            <a:ext cx="15098437" cy="70637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640123" y="207348"/>
            <a:ext cx="1170837" cy="1170837"/>
          </a:xfrm>
          <a:custGeom>
            <a:avLst/>
            <a:gdLst/>
            <a:ahLst/>
            <a:cxnLst/>
            <a:rect l="l" t="t" r="r" b="b"/>
            <a:pathLst>
              <a:path w="1170837" h="1170837">
                <a:moveTo>
                  <a:pt x="0" y="0"/>
                </a:moveTo>
                <a:lnTo>
                  <a:pt x="1170837" y="0"/>
                </a:lnTo>
                <a:lnTo>
                  <a:pt x="1170837" y="1170837"/>
                </a:lnTo>
                <a:lnTo>
                  <a:pt x="0" y="117083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TO-BE PROCESS....</a:t>
            </a:r>
          </a:p>
        </p:txBody>
      </p:sp>
      <p:pic>
        <p:nvPicPr>
          <p:cNvPr id="8" name="Picture 7">
            <a:extLst>
              <a:ext uri="{FF2B5EF4-FFF2-40B4-BE49-F238E27FC236}">
                <a16:creationId xmlns:a16="http://schemas.microsoft.com/office/drawing/2014/main" id="{DCD13DD1-EEF7-CA68-8BA8-810D5AB20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19300"/>
            <a:ext cx="15392400" cy="7589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872684" y="639297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765904" y="3861319"/>
            <a:ext cx="12756192" cy="20574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USER STORIES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2207498839"/>
              </p:ext>
            </p:extLst>
          </p:nvPr>
        </p:nvGraphicFramePr>
        <p:xfrm>
          <a:off x="1208572" y="2450078"/>
          <a:ext cx="16448293" cy="7166548"/>
        </p:xfrm>
        <a:graphic>
          <a:graphicData uri="http://schemas.openxmlformats.org/drawingml/2006/table">
            <a:tbl>
              <a:tblPr/>
              <a:tblGrid>
                <a:gridCol w="4305941">
                  <a:extLst>
                    <a:ext uri="{9D8B030D-6E8A-4147-A177-3AD203B41FA5}">
                      <a16:colId xmlns:a16="http://schemas.microsoft.com/office/drawing/2014/main" val="20000"/>
                    </a:ext>
                  </a:extLst>
                </a:gridCol>
                <a:gridCol w="12142352">
                  <a:extLst>
                    <a:ext uri="{9D8B030D-6E8A-4147-A177-3AD203B41FA5}">
                      <a16:colId xmlns:a16="http://schemas.microsoft.com/office/drawing/2014/main" val="20001"/>
                    </a:ext>
                  </a:extLst>
                </a:gridCol>
              </a:tblGrid>
              <a:tr h="1612521">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ea typeface="Garet Bold"/>
                          <a:cs typeface="Garet Bold"/>
                          <a:sym typeface="Garet Bold"/>
                        </a:rPr>
                        <a:t>User Stories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5554027">
                <a:tc>
                  <a:txBody>
                    <a:bodyPr/>
                    <a:lstStyle/>
                    <a:p>
                      <a:pPr algn="ctr">
                        <a:lnSpc>
                          <a:spcPts val="2939"/>
                        </a:lnSpc>
                        <a:defRPr/>
                      </a:pPr>
                      <a:r>
                        <a:rPr lang="en-US" sz="2099" dirty="0">
                          <a:solidFill>
                            <a:srgbClr val="FFFFFF"/>
                          </a:solidFill>
                          <a:latin typeface="Garet Bold"/>
                          <a:ea typeface="Garet Bold"/>
                          <a:cs typeface="Garet Bold"/>
                          <a:sym typeface="Garet Bold"/>
                        </a:rPr>
                        <a:t>User Interfaces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log in with my credentials so that I can access the canteen ordering system.</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provide feedback on meals and delivery service so that the canteen can improve its services.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kitchen staff member, I want to log in with my credentials so that I can manage meal preparation tasks.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kitchen staff member, I want to view all incoming orders clearly so that I can prepare meals efficiently.</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delivery staff member, I want to log in with my credentials so that I can see my delivery assignments.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delivery staff member, I want to update the status of each delivery so that employees are informed about their meal delivery.</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log in with my credentials so that I can manage meal payment deductions.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view order histories and generate reports so that payroll deductions are accurate and verified.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TextBox 7"/>
          <p:cNvSpPr txBox="1"/>
          <p:nvPr/>
        </p:nvSpPr>
        <p:spPr>
          <a:xfrm>
            <a:off x="2810432" y="942975"/>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User Stories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nvGraphicFramePr>
        <p:xfrm>
          <a:off x="1208572" y="2450078"/>
          <a:ext cx="16448293" cy="6718873"/>
        </p:xfrm>
        <a:graphic>
          <a:graphicData uri="http://schemas.openxmlformats.org/drawingml/2006/table">
            <a:tbl>
              <a:tblPr/>
              <a:tblGrid>
                <a:gridCol w="4305941">
                  <a:extLst>
                    <a:ext uri="{9D8B030D-6E8A-4147-A177-3AD203B41FA5}">
                      <a16:colId xmlns:a16="http://schemas.microsoft.com/office/drawing/2014/main" val="20000"/>
                    </a:ext>
                  </a:extLst>
                </a:gridCol>
                <a:gridCol w="12142352">
                  <a:extLst>
                    <a:ext uri="{9D8B030D-6E8A-4147-A177-3AD203B41FA5}">
                      <a16:colId xmlns:a16="http://schemas.microsoft.com/office/drawing/2014/main" val="20001"/>
                    </a:ext>
                  </a:extLst>
                </a:gridCol>
              </a:tblGrid>
              <a:tr h="1613095">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ea typeface="Garet Bold"/>
                          <a:cs typeface="Garet Bold"/>
                          <a:sym typeface="Garet Bold"/>
                        </a:rPr>
                        <a:t>User Stories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2078713">
                <a:tc>
                  <a:txBody>
                    <a:bodyPr/>
                    <a:lstStyle/>
                    <a:p>
                      <a:pPr algn="ctr">
                        <a:lnSpc>
                          <a:spcPts val="2939"/>
                        </a:lnSpc>
                        <a:defRPr/>
                      </a:pPr>
                      <a:r>
                        <a:rPr lang="en-US" sz="2099" dirty="0">
                          <a:solidFill>
                            <a:srgbClr val="FFFFFF"/>
                          </a:solidFill>
                          <a:latin typeface="Garet Bold"/>
                          <a:ea typeface="Garet Bold"/>
                          <a:cs typeface="Garet Bold"/>
                          <a:sym typeface="Garet Bold"/>
                        </a:rPr>
                        <a:t>Menu View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view the real-time menu with available dishes and prices so that I can choose my meal options.</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 menu manager, I want to update the daily menu so that employees see the most current options.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filter menu options by category, price, or dietary preferences so that I can find suitable meals.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7065">
                <a:tc>
                  <a:txBody>
                    <a:bodyPr/>
                    <a:lstStyle/>
                    <a:p>
                      <a:pPr algn="ctr">
                        <a:lnSpc>
                          <a:spcPts val="2939"/>
                        </a:lnSpc>
                        <a:defRPr/>
                      </a:pPr>
                      <a:r>
                        <a:rPr lang="en-US" sz="2099" dirty="0">
                          <a:solidFill>
                            <a:srgbClr val="FFFFFF"/>
                          </a:solidFill>
                          <a:latin typeface="Garet Bold"/>
                          <a:ea typeface="Garet Bold"/>
                          <a:cs typeface="Garet Bold"/>
                          <a:sym typeface="Garet Bold"/>
                        </a:rPr>
                        <a:t>Meal Selection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select multiple dishes from the daily menu so that I can customize my lunch order.</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edit my meal selection before finalizing the order so that I can change my choices if needed.</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see a summary of my selected dishes with their total price so that I know the cost before placing the order.</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save my favorite meal combinations so that I can reorder them easily in the future.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2810432" y="942975"/>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User Stories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3074125471"/>
              </p:ext>
            </p:extLst>
          </p:nvPr>
        </p:nvGraphicFramePr>
        <p:xfrm>
          <a:off x="1208572" y="2450078"/>
          <a:ext cx="16448293" cy="7033198"/>
        </p:xfrm>
        <a:graphic>
          <a:graphicData uri="http://schemas.openxmlformats.org/drawingml/2006/table">
            <a:tbl>
              <a:tblPr/>
              <a:tblGrid>
                <a:gridCol w="4305941">
                  <a:extLst>
                    <a:ext uri="{9D8B030D-6E8A-4147-A177-3AD203B41FA5}">
                      <a16:colId xmlns:a16="http://schemas.microsoft.com/office/drawing/2014/main" val="20000"/>
                    </a:ext>
                  </a:extLst>
                </a:gridCol>
                <a:gridCol w="12142352">
                  <a:extLst>
                    <a:ext uri="{9D8B030D-6E8A-4147-A177-3AD203B41FA5}">
                      <a16:colId xmlns:a16="http://schemas.microsoft.com/office/drawing/2014/main" val="20001"/>
                    </a:ext>
                  </a:extLst>
                </a:gridCol>
              </a:tblGrid>
              <a:tr h="1612684">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ea typeface="Garet Bold"/>
                          <a:cs typeface="Garet Bold"/>
                          <a:sym typeface="Garet Bold"/>
                        </a:rPr>
                        <a:t>User Stories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3026294">
                <a:tc>
                  <a:txBody>
                    <a:bodyPr/>
                    <a:lstStyle/>
                    <a:p>
                      <a:pPr algn="ctr">
                        <a:lnSpc>
                          <a:spcPts val="2939"/>
                        </a:lnSpc>
                        <a:defRPr/>
                      </a:pPr>
                      <a:r>
                        <a:rPr lang="en-US" sz="2099" dirty="0">
                          <a:solidFill>
                            <a:srgbClr val="FFFFFF"/>
                          </a:solidFill>
                          <a:latin typeface="Garet Bold"/>
                          <a:ea typeface="Garet Bold"/>
                          <a:cs typeface="Garet Bold"/>
                          <a:sym typeface="Garet Bold"/>
                        </a:rPr>
                        <a:t>Order Placement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place my meal order before 11 am so that my lunch is prepared and delivered on time.</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 kitchen staff member, I want to receive before 11 am so that I have enough time to prepare the meals.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receive a confirmation of my order with a summary so that I know my order has been placed.</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do not want to be able to cancel or edit my order after confirmation so that the kitchen staff can prepare meals accurately.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94220">
                <a:tc>
                  <a:txBody>
                    <a:bodyPr/>
                    <a:lstStyle/>
                    <a:p>
                      <a:pPr algn="ctr">
                        <a:lnSpc>
                          <a:spcPts val="2939"/>
                        </a:lnSpc>
                        <a:defRPr/>
                      </a:pPr>
                      <a:r>
                        <a:rPr lang="en-US" sz="2099" dirty="0">
                          <a:solidFill>
                            <a:srgbClr val="FFFFFF"/>
                          </a:solidFill>
                          <a:latin typeface="Garet Bold"/>
                          <a:ea typeface="Garet Bold"/>
                          <a:cs typeface="Garet Bold"/>
                          <a:sym typeface="Garet Bold"/>
                        </a:rPr>
                        <a:t>Order Status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check the real-time status of my order so that I know when to expect my meal.</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 kitchen staff member, I want to update the order status as it progresses so that employees are informed about their meal preparation.</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be notified when my meal is ready for delivery and when it has been delivered so that I can plan accordingly.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2810432" y="942975"/>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User Stories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537311269"/>
              </p:ext>
            </p:extLst>
          </p:nvPr>
        </p:nvGraphicFramePr>
        <p:xfrm>
          <a:off x="1183724" y="2102208"/>
          <a:ext cx="16448293" cy="7661848"/>
        </p:xfrm>
        <a:graphic>
          <a:graphicData uri="http://schemas.openxmlformats.org/drawingml/2006/table">
            <a:tbl>
              <a:tblPr/>
              <a:tblGrid>
                <a:gridCol w="4305941">
                  <a:extLst>
                    <a:ext uri="{9D8B030D-6E8A-4147-A177-3AD203B41FA5}">
                      <a16:colId xmlns:a16="http://schemas.microsoft.com/office/drawing/2014/main" val="20000"/>
                    </a:ext>
                  </a:extLst>
                </a:gridCol>
                <a:gridCol w="12142352">
                  <a:extLst>
                    <a:ext uri="{9D8B030D-6E8A-4147-A177-3AD203B41FA5}">
                      <a16:colId xmlns:a16="http://schemas.microsoft.com/office/drawing/2014/main" val="20001"/>
                    </a:ext>
                  </a:extLst>
                </a:gridCol>
              </a:tblGrid>
              <a:tr h="1611964">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ea typeface="Garet Bold"/>
                          <a:cs typeface="Garet Bold"/>
                          <a:sym typeface="Garet Bold"/>
                        </a:rPr>
                        <a:t>User Stories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2393150">
                <a:tc>
                  <a:txBody>
                    <a:bodyPr/>
                    <a:lstStyle/>
                    <a:p>
                      <a:pPr algn="ctr">
                        <a:lnSpc>
                          <a:spcPts val="2939"/>
                        </a:lnSpc>
                        <a:defRPr/>
                      </a:pPr>
                      <a:r>
                        <a:rPr lang="en-US" sz="2099" dirty="0">
                          <a:solidFill>
                            <a:srgbClr val="FFFFFF"/>
                          </a:solidFill>
                          <a:latin typeface="Garet Bold"/>
                          <a:ea typeface="Garet Bold"/>
                          <a:cs typeface="Garet Bold"/>
                          <a:sym typeface="Garet Bold"/>
                        </a:rPr>
                        <a:t>Meal Delivery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 delivery staff member, I want to see the details of each delivery, including destination and employee information, so that I can deliver meals accurately.</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 delivery staff member, I want to update the status of each delivery in real-time so that employees are informed about their meal delivery.</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my meal delivered to my workstation so that I do not have to leave my desk during lunch.</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56734">
                <a:tc>
                  <a:txBody>
                    <a:bodyPr/>
                    <a:lstStyle/>
                    <a:p>
                      <a:pPr algn="ctr">
                        <a:lnSpc>
                          <a:spcPts val="2939"/>
                        </a:lnSpc>
                        <a:defRPr/>
                      </a:pPr>
                      <a:r>
                        <a:rPr lang="en-US" sz="2099" dirty="0">
                          <a:solidFill>
                            <a:srgbClr val="FFFFFF"/>
                          </a:solidFill>
                          <a:latin typeface="Garet Bold"/>
                          <a:ea typeface="Garet Bold"/>
                          <a:cs typeface="Garet Bold"/>
                          <a:sym typeface="Garet Bold"/>
                        </a:rPr>
                        <a:t>Payroll Integration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enroll for salary payment deduction so that my meal payments are handled automatically.</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the system to calculate the total amount to be deducted based on my orders so that I do not have to manage separate payments.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the system to integrate with the payroll system so that meal payments are deducted automatically.</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generate monthly reports of meal deductions so that I can ensure accurate payroll processing.</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be able to verify amounts </a:t>
                      </a:r>
                      <a:r>
                        <a:rPr lang="en-US" sz="1800" dirty="0" err="1">
                          <a:solidFill>
                            <a:srgbClr val="000000"/>
                          </a:solidFill>
                          <a:latin typeface="Inter"/>
                          <a:ea typeface="Inter"/>
                          <a:cs typeface="Inter"/>
                          <a:sym typeface="Inter"/>
                        </a:rPr>
                        <a:t>deductable</a:t>
                      </a:r>
                      <a:r>
                        <a:rPr lang="en-US" sz="1800" dirty="0">
                          <a:solidFill>
                            <a:srgbClr val="000000"/>
                          </a:solidFill>
                          <a:latin typeface="Inter"/>
                          <a:ea typeface="Inter"/>
                          <a:cs typeface="Inter"/>
                          <a:sym typeface="Inter"/>
                        </a:rPr>
                        <a:t> for meals from employee’s salary in order to ensure accuracy of deductions.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2810432" y="942975"/>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User Stories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113948" y="-86006"/>
            <a:ext cx="1654054" cy="1787348"/>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p:cNvGrpSpPr/>
          <p:nvPr/>
        </p:nvGrpSpPr>
        <p:grpSpPr>
          <a:xfrm>
            <a:off x="10239603" y="1122782"/>
            <a:ext cx="7019697" cy="91642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0345E4"/>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524549" y="1479797"/>
            <a:ext cx="6261345" cy="626134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1" name="TextBox 11"/>
          <p:cNvSpPr txBox="1"/>
          <p:nvPr/>
        </p:nvSpPr>
        <p:spPr>
          <a:xfrm>
            <a:off x="1502106" y="3396602"/>
            <a:ext cx="8414772" cy="4616648"/>
          </a:xfrm>
          <a:prstGeom prst="rect">
            <a:avLst/>
          </a:prstGeom>
        </p:spPr>
        <p:txBody>
          <a:bodyPr lIns="0" tIns="0" rIns="0" bIns="0" rtlCol="0" anchor="t">
            <a:spAutoFit/>
          </a:bodyPr>
          <a:lstStyle/>
          <a:p>
            <a:pPr algn="just"/>
            <a:r>
              <a:rPr lang="en-US" sz="2000" dirty="0">
                <a:latin typeface="Poppins" panose="00000500000000000000" pitchFamily="2" charset="0"/>
                <a:cs typeface="Poppins" panose="00000500000000000000" pitchFamily="2" charset="0"/>
              </a:rPr>
              <a:t>Unilever is a British-Dutch multinational fast-moving consumer goods (FMCG) company headquartered in London, England. With a rich history spanning over a century, Unilever stands as one of the oldest and most renowned FMCG companies in the world. Being a global company with a global purpose, Unilever is committed to making sustainable living commonplace.</a:t>
            </a:r>
          </a:p>
          <a:p>
            <a:pPr algn="just"/>
            <a:endParaRPr lang="en-US" sz="2000" dirty="0">
              <a:latin typeface="Poppins" panose="00000500000000000000" pitchFamily="2" charset="0"/>
              <a:cs typeface="Poppins" panose="00000500000000000000" pitchFamily="2" charset="0"/>
            </a:endParaRPr>
          </a:p>
          <a:p>
            <a:pPr algn="just"/>
            <a:endParaRPr lang="en-US" sz="2000" dirty="0">
              <a:latin typeface="Poppins" panose="00000500000000000000" pitchFamily="2" charset="0"/>
              <a:cs typeface="Poppins" panose="00000500000000000000" pitchFamily="2" charset="0"/>
            </a:endParaRPr>
          </a:p>
          <a:p>
            <a:pPr algn="just"/>
            <a:r>
              <a:rPr lang="en-US" sz="2000" dirty="0">
                <a:latin typeface="Poppins" panose="00000500000000000000" pitchFamily="2" charset="0"/>
                <a:cs typeface="Poppins" panose="00000500000000000000" pitchFamily="2" charset="0"/>
              </a:rPr>
              <a:t>Operating in over 190 countries and employing 128,000 people, Unilever is dedicated to improving the lives of consumers through a diverse range of products. The company’s portfolio includes some of the world’s most beloved brands, providing trusted products in nutrition, hygiene, and personal care to millions of households daily.</a:t>
            </a:r>
          </a:p>
          <a:p>
            <a:pPr algn="just"/>
            <a:endParaRPr lang="en-US" sz="2000" dirty="0">
              <a:latin typeface="Poppins" panose="00000500000000000000" pitchFamily="2" charset="0"/>
              <a:cs typeface="Poppins" panose="00000500000000000000" pitchFamily="2" charset="0"/>
            </a:endParaRPr>
          </a:p>
        </p:txBody>
      </p:sp>
      <p:sp>
        <p:nvSpPr>
          <p:cNvPr id="12" name="TextBox 12"/>
          <p:cNvSpPr txBox="1"/>
          <p:nvPr/>
        </p:nvSpPr>
        <p:spPr>
          <a:xfrm>
            <a:off x="1518345" y="2273750"/>
            <a:ext cx="7435658"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THE COMPANY</a:t>
            </a:r>
          </a:p>
        </p:txBody>
      </p:sp>
      <p:sp>
        <p:nvSpPr>
          <p:cNvPr id="13" name="Freeform 13"/>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sp>
        <p:nvSpPr>
          <p:cNvPr id="14" name="Freeform 12">
            <a:extLst>
              <a:ext uri="{FF2B5EF4-FFF2-40B4-BE49-F238E27FC236}">
                <a16:creationId xmlns:a16="http://schemas.microsoft.com/office/drawing/2014/main" id="{72B8734E-E615-5A09-F851-E8229253AA96}"/>
              </a:ext>
            </a:extLst>
          </p:cNvPr>
          <p:cNvSpPr/>
          <p:nvPr/>
        </p:nvSpPr>
        <p:spPr>
          <a:xfrm>
            <a:off x="10668000" y="1796470"/>
            <a:ext cx="5943600" cy="5709229"/>
          </a:xfrm>
          <a:custGeom>
            <a:avLst/>
            <a:gdLst/>
            <a:ahLst/>
            <a:cxnLst/>
            <a:rect l="l" t="t" r="r" b="b"/>
            <a:pathLst>
              <a:path w="5895974" h="562748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3"/>
            <a:stretch>
              <a:fillRect l="-24572" r="-24572"/>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4054724359"/>
              </p:ext>
            </p:extLst>
          </p:nvPr>
        </p:nvGraphicFramePr>
        <p:xfrm>
          <a:off x="1208572" y="2450078"/>
          <a:ext cx="16448293" cy="6718873"/>
        </p:xfrm>
        <a:graphic>
          <a:graphicData uri="http://schemas.openxmlformats.org/drawingml/2006/table">
            <a:tbl>
              <a:tblPr/>
              <a:tblGrid>
                <a:gridCol w="4305941">
                  <a:extLst>
                    <a:ext uri="{9D8B030D-6E8A-4147-A177-3AD203B41FA5}">
                      <a16:colId xmlns:a16="http://schemas.microsoft.com/office/drawing/2014/main" val="20000"/>
                    </a:ext>
                  </a:extLst>
                </a:gridCol>
                <a:gridCol w="12142352">
                  <a:extLst>
                    <a:ext uri="{9D8B030D-6E8A-4147-A177-3AD203B41FA5}">
                      <a16:colId xmlns:a16="http://schemas.microsoft.com/office/drawing/2014/main" val="20001"/>
                    </a:ext>
                  </a:extLst>
                </a:gridCol>
              </a:tblGrid>
              <a:tr h="1613095">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2939"/>
                        </a:lnSpc>
                        <a:defRPr/>
                      </a:pPr>
                      <a:r>
                        <a:rPr lang="en-US" sz="2099">
                          <a:solidFill>
                            <a:srgbClr val="FFFFFF"/>
                          </a:solidFill>
                          <a:latin typeface="Garet Bold"/>
                          <a:ea typeface="Garet Bold"/>
                          <a:cs typeface="Garet Bold"/>
                          <a:sym typeface="Garet Bold"/>
                        </a:rPr>
                        <a:t>User Stories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2394830">
                <a:tc>
                  <a:txBody>
                    <a:bodyPr/>
                    <a:lstStyle/>
                    <a:p>
                      <a:pPr algn="ctr">
                        <a:lnSpc>
                          <a:spcPts val="2939"/>
                        </a:lnSpc>
                        <a:defRPr/>
                      </a:pPr>
                      <a:r>
                        <a:rPr lang="en-US" sz="2099" dirty="0">
                          <a:solidFill>
                            <a:srgbClr val="FFFFFF"/>
                          </a:solidFill>
                          <a:latin typeface="Garet Bold"/>
                          <a:ea typeface="Garet Bold"/>
                          <a:cs typeface="Garet Bold"/>
                          <a:sym typeface="Garet Bold"/>
                        </a:rPr>
                        <a:t>Order Tracking</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track the delivery of my meal in real-time so that I know when it will arrive at my workstation.</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 delivery staff member, I want to update the delivery status in real-time so that employees are informed about the progress.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receive notification of my meal delivery time.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10948">
                <a:tc>
                  <a:txBody>
                    <a:bodyPr/>
                    <a:lstStyle/>
                    <a:p>
                      <a:pPr algn="ctr">
                        <a:lnSpc>
                          <a:spcPts val="2939"/>
                        </a:lnSpc>
                        <a:defRPr/>
                      </a:pPr>
                      <a:r>
                        <a:rPr lang="en-US" sz="2099" dirty="0">
                          <a:solidFill>
                            <a:srgbClr val="FFFFFF"/>
                          </a:solidFill>
                          <a:latin typeface="Garet Bold"/>
                          <a:ea typeface="Garet Bold"/>
                          <a:cs typeface="Garet Bold"/>
                          <a:sym typeface="Garet Bold"/>
                        </a:rPr>
                        <a:t>Order History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marL="388620" lvl="1" indent="-194310" algn="l">
                        <a:lnSpc>
                          <a:spcPts val="2520"/>
                        </a:lnSpc>
                        <a:buFont typeface="Arial"/>
                        <a:buChar char="•"/>
                        <a:defRPr/>
                      </a:pPr>
                      <a:r>
                        <a:rPr lang="en-US" sz="1800" dirty="0">
                          <a:solidFill>
                            <a:srgbClr val="000000"/>
                          </a:solidFill>
                          <a:latin typeface="Inter"/>
                          <a:ea typeface="Inter"/>
                          <a:cs typeface="Inter"/>
                          <a:sym typeface="Inter"/>
                        </a:rPr>
                        <a:t>As an employee, I want to view my past orders so that I can reorder my favorite meals easily.</a:t>
                      </a:r>
                      <a:endParaRPr lang="en-US" sz="1100" dirty="0"/>
                    </a:p>
                    <a:p>
                      <a:pPr marL="388620" lvl="1" indent="-194310" algn="l">
                        <a:lnSpc>
                          <a:spcPts val="2520"/>
                        </a:lnSpc>
                        <a:buFont typeface="Arial"/>
                        <a:buChar char="•"/>
                      </a:pPr>
                      <a:r>
                        <a:rPr lang="en-US" sz="1800" dirty="0">
                          <a:solidFill>
                            <a:srgbClr val="000000"/>
                          </a:solidFill>
                          <a:latin typeface="Inter"/>
                          <a:ea typeface="Inter"/>
                          <a:cs typeface="Inter"/>
                          <a:sym typeface="Inter"/>
                        </a:rPr>
                        <a:t>As an employee, I want to see details of my past orders, including date, time, and meal details, so that I can keep track of what I’ve ordered.</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access order history for all employees so that I can verify payment deductions.</a:t>
                      </a:r>
                    </a:p>
                    <a:p>
                      <a:pPr marL="388620" lvl="1" indent="-194310" algn="l">
                        <a:lnSpc>
                          <a:spcPts val="2520"/>
                        </a:lnSpc>
                        <a:buFont typeface="Arial"/>
                        <a:buChar char="•"/>
                      </a:pPr>
                      <a:r>
                        <a:rPr lang="en-US" sz="1800" dirty="0">
                          <a:solidFill>
                            <a:srgbClr val="000000"/>
                          </a:solidFill>
                          <a:latin typeface="Inter"/>
                          <a:ea typeface="Inter"/>
                          <a:cs typeface="Inter"/>
                          <a:sym typeface="Inter"/>
                        </a:rPr>
                        <a:t>As a payroll manager, I want to generate monthly reports of meal deductions so that payroll processing is accurate.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2810432" y="942975"/>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User Stories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872684" y="639297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765904" y="3861319"/>
            <a:ext cx="12756192" cy="20574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JIRA BACKLOG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828800" y="644249"/>
            <a:ext cx="7435658"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Sprint 1 Backlog </a:t>
            </a:r>
          </a:p>
        </p:txBody>
      </p:sp>
      <p:pic>
        <p:nvPicPr>
          <p:cNvPr id="3" name="Picture 2">
            <a:extLst>
              <a:ext uri="{FF2B5EF4-FFF2-40B4-BE49-F238E27FC236}">
                <a16:creationId xmlns:a16="http://schemas.microsoft.com/office/drawing/2014/main" id="{428628CC-2EB6-B9D9-D9FB-079FCA4B9F72}"/>
              </a:ext>
            </a:extLst>
          </p:cNvPr>
          <p:cNvPicPr>
            <a:picLocks noChangeAspect="1"/>
          </p:cNvPicPr>
          <p:nvPr/>
        </p:nvPicPr>
        <p:blipFill>
          <a:blip r:embed="rId3"/>
          <a:stretch>
            <a:fillRect/>
          </a:stretch>
        </p:blipFill>
        <p:spPr>
          <a:xfrm>
            <a:off x="1828800" y="1716249"/>
            <a:ext cx="14101592" cy="8201408"/>
          </a:xfrm>
          <a:prstGeom prst="rect">
            <a:avLst/>
          </a:prstGeom>
        </p:spPr>
      </p:pic>
    </p:spTree>
    <p:extLst>
      <p:ext uri="{BB962C8B-B14F-4D97-AF65-F5344CB8AC3E}">
        <p14:creationId xmlns:p14="http://schemas.microsoft.com/office/powerpoint/2010/main" val="281089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828800" y="644249"/>
            <a:ext cx="7435658"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Sprint 2 Backlog </a:t>
            </a:r>
          </a:p>
        </p:txBody>
      </p:sp>
      <p:pic>
        <p:nvPicPr>
          <p:cNvPr id="4" name="Picture 3">
            <a:extLst>
              <a:ext uri="{FF2B5EF4-FFF2-40B4-BE49-F238E27FC236}">
                <a16:creationId xmlns:a16="http://schemas.microsoft.com/office/drawing/2014/main" id="{9D4C9D1F-DF14-7E02-EB73-EC8BDFAF53FD}"/>
              </a:ext>
            </a:extLst>
          </p:cNvPr>
          <p:cNvPicPr>
            <a:picLocks noChangeAspect="1"/>
          </p:cNvPicPr>
          <p:nvPr/>
        </p:nvPicPr>
        <p:blipFill>
          <a:blip r:embed="rId3"/>
          <a:stretch>
            <a:fillRect/>
          </a:stretch>
        </p:blipFill>
        <p:spPr>
          <a:xfrm>
            <a:off x="2057400" y="1714500"/>
            <a:ext cx="13468994" cy="8135019"/>
          </a:xfrm>
          <a:prstGeom prst="rect">
            <a:avLst/>
          </a:prstGeom>
        </p:spPr>
      </p:pic>
    </p:spTree>
    <p:extLst>
      <p:ext uri="{BB962C8B-B14F-4D97-AF65-F5344CB8AC3E}">
        <p14:creationId xmlns:p14="http://schemas.microsoft.com/office/powerpoint/2010/main" val="27029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828800" y="644249"/>
            <a:ext cx="7435658"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Sprint 3 Backlog </a:t>
            </a:r>
          </a:p>
        </p:txBody>
      </p:sp>
      <p:pic>
        <p:nvPicPr>
          <p:cNvPr id="3" name="Picture 2">
            <a:extLst>
              <a:ext uri="{FF2B5EF4-FFF2-40B4-BE49-F238E27FC236}">
                <a16:creationId xmlns:a16="http://schemas.microsoft.com/office/drawing/2014/main" id="{9EFBD57E-42FD-97CE-1A45-4AF9AF88E97D}"/>
              </a:ext>
            </a:extLst>
          </p:cNvPr>
          <p:cNvPicPr>
            <a:picLocks noChangeAspect="1"/>
          </p:cNvPicPr>
          <p:nvPr/>
        </p:nvPicPr>
        <p:blipFill>
          <a:blip r:embed="rId3"/>
          <a:stretch>
            <a:fillRect/>
          </a:stretch>
        </p:blipFill>
        <p:spPr>
          <a:xfrm>
            <a:off x="1866521" y="1562100"/>
            <a:ext cx="14795874" cy="8451453"/>
          </a:xfrm>
          <a:prstGeom prst="rect">
            <a:avLst/>
          </a:prstGeom>
        </p:spPr>
      </p:pic>
    </p:spTree>
    <p:extLst>
      <p:ext uri="{BB962C8B-B14F-4D97-AF65-F5344CB8AC3E}">
        <p14:creationId xmlns:p14="http://schemas.microsoft.com/office/powerpoint/2010/main" val="1947803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872684" y="639297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765904" y="3861319"/>
            <a:ext cx="12756192" cy="2057400"/>
          </a:xfrm>
          <a:prstGeom prst="rect">
            <a:avLst/>
          </a:prstGeom>
        </p:spPr>
        <p:txBody>
          <a:bodyPr lIns="0" tIns="0" rIns="0" bIns="0" rtlCol="0" anchor="t">
            <a:spAutoFit/>
          </a:bodyPr>
          <a:lstStyle/>
          <a:p>
            <a:pPr algn="ctr">
              <a:lnSpc>
                <a:spcPts val="16800"/>
              </a:lnSpc>
            </a:pPr>
            <a:r>
              <a:rPr lang="en-US" sz="12000" dirty="0">
                <a:solidFill>
                  <a:srgbClr val="FFFFFF"/>
                </a:solidFill>
                <a:latin typeface="Garet Bold"/>
                <a:ea typeface="Garet Bold"/>
                <a:cs typeface="Garet Bold"/>
                <a:sym typeface="Garet Bold"/>
              </a:rPr>
              <a:t>Thank You</a:t>
            </a:r>
          </a:p>
        </p:txBody>
      </p:sp>
    </p:spTree>
    <p:extLst>
      <p:ext uri="{BB962C8B-B14F-4D97-AF65-F5344CB8AC3E}">
        <p14:creationId xmlns:p14="http://schemas.microsoft.com/office/powerpoint/2010/main" val="2100981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113948" y="-86006"/>
            <a:ext cx="1654054" cy="1787348"/>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p:cNvGrpSpPr/>
          <p:nvPr/>
        </p:nvGrpSpPr>
        <p:grpSpPr>
          <a:xfrm>
            <a:off x="10239603" y="1122782"/>
            <a:ext cx="7019697" cy="91642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0345E4"/>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3"/>
              <a:stretch>
                <a:fillRect l="-2463" r="-47630"/>
              </a:stretch>
            </a:blipFill>
          </p:spPr>
          <p:txBody>
            <a:bodyPr/>
            <a:lstStyle/>
            <a:p>
              <a:endParaRPr lang="en-US"/>
            </a:p>
          </p:txBody>
        </p:sp>
      </p:grpSp>
      <p:sp>
        <p:nvSpPr>
          <p:cNvPr id="11" name="TextBox 11"/>
          <p:cNvSpPr txBox="1"/>
          <p:nvPr/>
        </p:nvSpPr>
        <p:spPr>
          <a:xfrm>
            <a:off x="1518345" y="3797502"/>
            <a:ext cx="8414772" cy="4234663"/>
          </a:xfrm>
          <a:prstGeom prst="rect">
            <a:avLst/>
          </a:prstGeom>
        </p:spPr>
        <p:txBody>
          <a:bodyPr lIns="0" tIns="0" rIns="0" bIns="0" rtlCol="0" anchor="t">
            <a:spAutoFit/>
          </a:bodyPr>
          <a:lstStyle/>
          <a:p>
            <a:pPr marL="0" lvl="0" indent="0" algn="just">
              <a:lnSpc>
                <a:spcPts val="2843"/>
              </a:lnSpc>
              <a:spcBef>
                <a:spcPct val="0"/>
              </a:spcBef>
            </a:pPr>
            <a:r>
              <a:rPr lang="en-US" sz="2030" spc="-40" dirty="0">
                <a:solidFill>
                  <a:srgbClr val="051D40"/>
                </a:solidFill>
                <a:latin typeface="Poppins"/>
                <a:ea typeface="Poppins"/>
                <a:cs typeface="Poppins"/>
                <a:sym typeface="Poppins"/>
              </a:rPr>
              <a:t>Th</a:t>
            </a:r>
            <a:r>
              <a:rPr lang="en-US" sz="2030" u="none" strike="noStrike" spc="-40" dirty="0">
                <a:solidFill>
                  <a:srgbClr val="051D40"/>
                </a:solidFill>
                <a:latin typeface="Poppins"/>
                <a:ea typeface="Poppins"/>
                <a:cs typeface="Poppins"/>
                <a:sym typeface="Poppins"/>
              </a:rPr>
              <a:t>e current ordering process in the Unilever canteens is inefficient as a result of; </a:t>
            </a:r>
          </a:p>
          <a:p>
            <a:pPr marL="0" lvl="0" indent="0" algn="just">
              <a:lnSpc>
                <a:spcPts val="2843"/>
              </a:lnSpc>
              <a:spcBef>
                <a:spcPct val="0"/>
              </a:spcBef>
            </a:pPr>
            <a:endParaRPr lang="en-US" sz="2030" u="none" strike="noStrike" spc="-40" dirty="0">
              <a:solidFill>
                <a:srgbClr val="051D40"/>
              </a:solidFill>
              <a:latin typeface="Poppins"/>
              <a:ea typeface="Poppins"/>
              <a:cs typeface="Poppins"/>
              <a:sym typeface="Poppins"/>
            </a:endParaRP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Lack of capacity to effectively accommodate the volume of customers who prefer to eat their launch between 12 and 1pm, leading to long waiting time for meals and tables </a:t>
            </a: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Poor and inaccurate order planning that results in a high level of wastage, while not being able to meet demand. </a:t>
            </a: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Lack of a delivery option that will allow employees to have their meals brought to them at their work station, rather than going to the canteen for their meals. </a:t>
            </a:r>
          </a:p>
          <a:p>
            <a:pPr marL="0" lvl="0" indent="0" algn="just">
              <a:lnSpc>
                <a:spcPts val="2843"/>
              </a:lnSpc>
              <a:spcBef>
                <a:spcPct val="0"/>
              </a:spcBef>
            </a:pPr>
            <a:endParaRPr lang="en-US" sz="2030" u="none" strike="noStrike" spc="-40" dirty="0">
              <a:solidFill>
                <a:srgbClr val="051D40"/>
              </a:solidFill>
              <a:latin typeface="Poppins"/>
              <a:ea typeface="Poppins"/>
              <a:cs typeface="Poppins"/>
              <a:sym typeface="Poppins"/>
            </a:endParaRPr>
          </a:p>
        </p:txBody>
      </p:sp>
      <p:sp>
        <p:nvSpPr>
          <p:cNvPr id="12" name="TextBox 12"/>
          <p:cNvSpPr txBox="1"/>
          <p:nvPr/>
        </p:nvSpPr>
        <p:spPr>
          <a:xfrm>
            <a:off x="1518345" y="2273750"/>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PROBLEM STATEMENT </a:t>
            </a:r>
          </a:p>
        </p:txBody>
      </p:sp>
      <p:sp>
        <p:nvSpPr>
          <p:cNvPr id="13" name="Freeform 13"/>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42195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0239603" y="1122782"/>
            <a:ext cx="7019697" cy="91642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0345E4"/>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3"/>
              <a:stretch>
                <a:fillRect l="-25046" r="-25046"/>
              </a:stretch>
            </a:blipFill>
          </p:spPr>
          <p:txBody>
            <a:bodyPr/>
            <a:lstStyle/>
            <a:p>
              <a:endParaRPr lang="en-US"/>
            </a:p>
          </p:txBody>
        </p:sp>
      </p:grpSp>
      <p:sp>
        <p:nvSpPr>
          <p:cNvPr id="11" name="TextBox 11"/>
          <p:cNvSpPr txBox="1"/>
          <p:nvPr/>
        </p:nvSpPr>
        <p:spPr>
          <a:xfrm>
            <a:off x="1518345" y="3797502"/>
            <a:ext cx="8414772" cy="4292009"/>
          </a:xfrm>
          <a:prstGeom prst="rect">
            <a:avLst/>
          </a:prstGeom>
        </p:spPr>
        <p:txBody>
          <a:bodyPr lIns="0" tIns="0" rIns="0" bIns="0" rtlCol="0" anchor="t">
            <a:spAutoFit/>
          </a:bodyPr>
          <a:lstStyle/>
          <a:p>
            <a:pPr marL="0" lvl="0" indent="0" algn="just">
              <a:lnSpc>
                <a:spcPts val="2843"/>
              </a:lnSpc>
              <a:spcBef>
                <a:spcPct val="0"/>
              </a:spcBef>
            </a:pPr>
            <a:r>
              <a:rPr lang="en-US" sz="2030" spc="-40" dirty="0">
                <a:solidFill>
                  <a:srgbClr val="051D40"/>
                </a:solidFill>
                <a:latin typeface="Poppins"/>
                <a:ea typeface="Poppins"/>
                <a:cs typeface="Poppins"/>
                <a:sym typeface="Poppins"/>
              </a:rPr>
              <a:t>Th</a:t>
            </a:r>
            <a:r>
              <a:rPr lang="en-US" sz="2030" u="none" strike="noStrike" spc="-40" dirty="0">
                <a:solidFill>
                  <a:srgbClr val="051D40"/>
                </a:solidFill>
                <a:latin typeface="Poppins"/>
                <a:ea typeface="Poppins"/>
                <a:cs typeface="Poppins"/>
                <a:sym typeface="Poppins"/>
              </a:rPr>
              <a:t>e objectives of the new Canteen Ordering System are;  </a:t>
            </a:r>
          </a:p>
          <a:p>
            <a:pPr marL="0" lvl="0" indent="0" algn="just">
              <a:lnSpc>
                <a:spcPts val="2843"/>
              </a:lnSpc>
              <a:spcBef>
                <a:spcPct val="0"/>
              </a:spcBef>
            </a:pPr>
            <a:endParaRPr lang="en-US" sz="2030" u="none" strike="noStrike" spc="-40" dirty="0">
              <a:solidFill>
                <a:srgbClr val="051D40"/>
              </a:solidFill>
              <a:latin typeface="Poppins"/>
              <a:ea typeface="Poppins"/>
              <a:cs typeface="Poppins"/>
              <a:sym typeface="Poppins"/>
            </a:endParaRP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To reduce the lunchtime of employees by </a:t>
            </a:r>
            <a:r>
              <a:rPr lang="en-US" sz="2030" spc="-40" dirty="0">
                <a:solidFill>
                  <a:srgbClr val="051D40"/>
                </a:solidFill>
                <a:latin typeface="Poppins"/>
                <a:ea typeface="Poppins"/>
                <a:cs typeface="Poppins"/>
                <a:sym typeface="Poppins"/>
              </a:rPr>
              <a:t>6</a:t>
            </a:r>
            <a:r>
              <a:rPr lang="en-US" sz="2030" u="none" strike="noStrike" spc="-40" dirty="0">
                <a:solidFill>
                  <a:srgbClr val="051D40"/>
                </a:solidFill>
                <a:latin typeface="Poppins"/>
                <a:ea typeface="Poppins"/>
                <a:cs typeface="Poppins"/>
                <a:sym typeface="Poppins"/>
              </a:rPr>
              <a:t>0% by eliminating waiting time for meals through advance ordering online </a:t>
            </a: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To eliminate the commute of employees to and from the canteen by having meals delivered to the workstation of employees.  </a:t>
            </a: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To eliminate wastage and ensure availability of meals requested via advance order being sent to the Chef </a:t>
            </a:r>
          </a:p>
          <a:p>
            <a:pPr marL="438490" lvl="1" indent="-219245" algn="just">
              <a:lnSpc>
                <a:spcPts val="2843"/>
              </a:lnSpc>
              <a:spcBef>
                <a:spcPct val="0"/>
              </a:spcBef>
              <a:buAutoNum type="arabicPeriod"/>
            </a:pPr>
            <a:r>
              <a:rPr lang="en-US" sz="2030" u="none" strike="noStrike" spc="-40" dirty="0">
                <a:solidFill>
                  <a:srgbClr val="051D40"/>
                </a:solidFill>
                <a:latin typeface="Poppins"/>
                <a:ea typeface="Poppins"/>
                <a:cs typeface="Poppins"/>
                <a:sym typeface="Poppins"/>
              </a:rPr>
              <a:t>To integrate the employee’s meal payment with their payroll administration </a:t>
            </a:r>
          </a:p>
          <a:p>
            <a:pPr marL="0" lvl="0" indent="0" algn="just">
              <a:lnSpc>
                <a:spcPts val="2843"/>
              </a:lnSpc>
              <a:spcBef>
                <a:spcPct val="0"/>
              </a:spcBef>
            </a:pPr>
            <a:endParaRPr lang="en-US" sz="2030" u="none" strike="noStrike" spc="-40" dirty="0">
              <a:solidFill>
                <a:srgbClr val="051D40"/>
              </a:solidFill>
              <a:latin typeface="Poppins"/>
              <a:ea typeface="Poppins"/>
              <a:cs typeface="Poppins"/>
              <a:sym typeface="Poppins"/>
            </a:endParaRPr>
          </a:p>
        </p:txBody>
      </p:sp>
      <p:sp>
        <p:nvSpPr>
          <p:cNvPr id="12" name="TextBox 12"/>
          <p:cNvSpPr txBox="1"/>
          <p:nvPr/>
        </p:nvSpPr>
        <p:spPr>
          <a:xfrm>
            <a:off x="1518345" y="2273750"/>
            <a:ext cx="7435658"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OBJECTIVES</a:t>
            </a:r>
          </a:p>
        </p:txBody>
      </p:sp>
      <p:sp>
        <p:nvSpPr>
          <p:cNvPr id="13" name="Freeform 13"/>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en-US"/>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3"/>
            <a:srcRect l="32649" r="32649"/>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a:solidFill>
                  <a:srgbClr val="000000"/>
                </a:solidFill>
                <a:latin typeface="Garet Bold"/>
                <a:ea typeface="Garet Bold"/>
                <a:cs typeface="Garet Bold"/>
                <a:sym typeface="Garet Bold"/>
              </a:rPr>
              <a:t>STAKEHOLDERS</a:t>
            </a:r>
          </a:p>
        </p:txBody>
      </p:sp>
      <p:grpSp>
        <p:nvGrpSpPr>
          <p:cNvPr id="17" name="Group 17"/>
          <p:cNvGrpSpPr/>
          <p:nvPr/>
        </p:nvGrpSpPr>
        <p:grpSpPr>
          <a:xfrm>
            <a:off x="12919457" y="8414693"/>
            <a:ext cx="3744615" cy="37446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297118" y="2060575"/>
            <a:ext cx="7351823" cy="7614264"/>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000000"/>
                </a:solidFill>
                <a:latin typeface="Garet"/>
                <a:ea typeface="Garet"/>
                <a:cs typeface="Garet"/>
                <a:sym typeface="Garet"/>
              </a:rPr>
              <a:t>Employees (Customers) </a:t>
            </a:r>
          </a:p>
          <a:p>
            <a:pPr marL="539749" lvl="1" indent="-269875" algn="l">
              <a:lnSpc>
                <a:spcPts val="3499"/>
              </a:lnSpc>
              <a:buFont typeface="Arial"/>
              <a:buChar char="•"/>
            </a:pPr>
            <a:r>
              <a:rPr lang="en-US" sz="2499" dirty="0">
                <a:solidFill>
                  <a:srgbClr val="000000"/>
                </a:solidFill>
                <a:latin typeface="Garet"/>
                <a:ea typeface="Garet"/>
                <a:cs typeface="Garet"/>
                <a:sym typeface="Garet"/>
              </a:rPr>
              <a:t>Executive Management </a:t>
            </a:r>
          </a:p>
          <a:p>
            <a:pPr marL="539749" lvl="1" indent="-269875" algn="l">
              <a:lnSpc>
                <a:spcPts val="3499"/>
              </a:lnSpc>
              <a:buFont typeface="Arial"/>
              <a:buChar char="•"/>
            </a:pPr>
            <a:r>
              <a:rPr lang="en-US" sz="2499" dirty="0">
                <a:solidFill>
                  <a:srgbClr val="000000"/>
                </a:solidFill>
                <a:latin typeface="Garet"/>
                <a:ea typeface="Garet"/>
                <a:cs typeface="Garet"/>
                <a:sym typeface="Garet"/>
              </a:rPr>
              <a:t>Chef </a:t>
            </a:r>
          </a:p>
          <a:p>
            <a:pPr marL="539749" lvl="1" indent="-269875" algn="l">
              <a:lnSpc>
                <a:spcPts val="3499"/>
              </a:lnSpc>
              <a:buFont typeface="Arial"/>
              <a:buChar char="•"/>
            </a:pPr>
            <a:r>
              <a:rPr lang="en-US" sz="2499" dirty="0">
                <a:solidFill>
                  <a:srgbClr val="000000"/>
                </a:solidFill>
                <a:latin typeface="Garet"/>
                <a:ea typeface="Garet"/>
                <a:cs typeface="Garet"/>
                <a:sym typeface="Garet"/>
              </a:rPr>
              <a:t>Menu Manager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Canteen Manager (Order Processor) </a:t>
            </a:r>
          </a:p>
          <a:p>
            <a:pPr marL="539749" lvl="1" indent="-269875" algn="l">
              <a:lnSpc>
                <a:spcPts val="3499"/>
              </a:lnSpc>
              <a:buFont typeface="Arial"/>
              <a:buChar char="•"/>
            </a:pPr>
            <a:r>
              <a:rPr lang="en-US" sz="2499" dirty="0">
                <a:solidFill>
                  <a:srgbClr val="000000"/>
                </a:solidFill>
                <a:latin typeface="Garet"/>
                <a:ea typeface="Garet"/>
                <a:cs typeface="Garet"/>
                <a:sym typeface="Garet"/>
              </a:rPr>
              <a:t>Meal Deliverer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Finance (Payroll Manager)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Canteen Staff </a:t>
            </a:r>
          </a:p>
          <a:p>
            <a:pPr marL="539749" lvl="1" indent="-269875" algn="l">
              <a:lnSpc>
                <a:spcPts val="3499"/>
              </a:lnSpc>
              <a:buFont typeface="Arial"/>
              <a:buChar char="•"/>
            </a:pPr>
            <a:r>
              <a:rPr lang="en-US" sz="2499" dirty="0">
                <a:solidFill>
                  <a:srgbClr val="000000"/>
                </a:solidFill>
                <a:latin typeface="Garet"/>
                <a:ea typeface="Garet"/>
                <a:cs typeface="Garet"/>
                <a:sym typeface="Garet"/>
              </a:rPr>
              <a:t>Developer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Project Manager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IT Manager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System Administrator </a:t>
            </a:r>
          </a:p>
          <a:p>
            <a:pPr marL="539749" lvl="1" indent="-269875" algn="l">
              <a:lnSpc>
                <a:spcPts val="3499"/>
              </a:lnSpc>
              <a:buFont typeface="Arial"/>
              <a:buChar char="•"/>
            </a:pPr>
            <a:r>
              <a:rPr lang="en-US" sz="2499" dirty="0">
                <a:solidFill>
                  <a:srgbClr val="000000"/>
                </a:solidFill>
                <a:latin typeface="Garet"/>
                <a:ea typeface="Garet"/>
                <a:cs typeface="Garet"/>
                <a:sym typeface="Garet"/>
              </a:rPr>
              <a:t>Suppliers </a:t>
            </a:r>
          </a:p>
          <a:p>
            <a:pPr marL="539749" lvl="1" indent="-269875" algn="l">
              <a:lnSpc>
                <a:spcPts val="3499"/>
              </a:lnSpc>
              <a:buFont typeface="Arial"/>
              <a:buChar char="•"/>
            </a:pPr>
            <a:r>
              <a:rPr lang="en-US" sz="2499" dirty="0">
                <a:solidFill>
                  <a:srgbClr val="000000"/>
                </a:solidFill>
                <a:latin typeface="Garet"/>
                <a:ea typeface="Garet"/>
                <a:cs typeface="Garet"/>
                <a:sym typeface="Garet"/>
              </a:rPr>
              <a:t>Tester</a:t>
            </a:r>
          </a:p>
          <a:p>
            <a:pPr marL="539749" lvl="1" indent="-269875" algn="l">
              <a:lnSpc>
                <a:spcPts val="3499"/>
              </a:lnSpc>
              <a:buFont typeface="Arial"/>
              <a:buChar char="•"/>
            </a:pPr>
            <a:r>
              <a:rPr lang="en-US" sz="2499" dirty="0">
                <a:solidFill>
                  <a:srgbClr val="000000"/>
                </a:solidFill>
                <a:latin typeface="Garet"/>
                <a:ea typeface="Garet"/>
                <a:cs typeface="Garet"/>
                <a:sym typeface="Garet"/>
              </a:rPr>
              <a:t>Trainer</a:t>
            </a:r>
          </a:p>
          <a:p>
            <a:pPr marL="539749" lvl="1" indent="-269875" algn="l">
              <a:lnSpc>
                <a:spcPts val="3499"/>
              </a:lnSpc>
              <a:buFont typeface="Arial"/>
              <a:buChar char="•"/>
            </a:pPr>
            <a:r>
              <a:rPr lang="en-US" sz="2499" dirty="0">
                <a:solidFill>
                  <a:srgbClr val="000000"/>
                </a:solidFill>
                <a:latin typeface="Garet"/>
                <a:ea typeface="Garet"/>
                <a:cs typeface="Garet"/>
                <a:sym typeface="Garet"/>
              </a:rPr>
              <a:t>HR Manager </a:t>
            </a:r>
          </a:p>
          <a:p>
            <a:pPr marL="539749" lvl="1" indent="-269875" algn="l">
              <a:lnSpc>
                <a:spcPts val="3499"/>
              </a:lnSpc>
              <a:buFont typeface="Arial"/>
              <a:buChar char="•"/>
            </a:pPr>
            <a:r>
              <a:rPr lang="en-US" sz="2499" dirty="0">
                <a:solidFill>
                  <a:srgbClr val="000000"/>
                </a:solidFill>
                <a:latin typeface="Garet"/>
                <a:ea typeface="Garet"/>
                <a:cs typeface="Garet"/>
                <a:sym typeface="Garet"/>
              </a:rPr>
              <a:t>Helpdesk </a:t>
            </a:r>
          </a:p>
        </p:txBody>
      </p:sp>
      <p:sp>
        <p:nvSpPr>
          <p:cNvPr id="21" name="Freeform 21"/>
          <p:cNvSpPr/>
          <p:nvPr/>
        </p:nvSpPr>
        <p:spPr>
          <a:xfrm>
            <a:off x="15101397" y="408175"/>
            <a:ext cx="1848270" cy="1848270"/>
          </a:xfrm>
          <a:custGeom>
            <a:avLst/>
            <a:gdLst/>
            <a:ahLst/>
            <a:cxnLst/>
            <a:rect l="l" t="t" r="r" b="b"/>
            <a:pathLst>
              <a:path w="1848270" h="1848270">
                <a:moveTo>
                  <a:pt x="0" y="0"/>
                </a:moveTo>
                <a:lnTo>
                  <a:pt x="1848271" y="0"/>
                </a:lnTo>
                <a:lnTo>
                  <a:pt x="1848271" y="1848271"/>
                </a:lnTo>
                <a:lnTo>
                  <a:pt x="0" y="1848271"/>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087" y="-15756"/>
            <a:ext cx="5833966" cy="10287000"/>
            <a:chOff x="0" y="0"/>
            <a:chExt cx="4609553" cy="8128000"/>
          </a:xfrm>
        </p:grpSpPr>
        <p:sp>
          <p:nvSpPr>
            <p:cNvPr id="3" name="Freeform 3"/>
            <p:cNvSpPr/>
            <p:nvPr/>
          </p:nvSpPr>
          <p:spPr>
            <a:xfrm>
              <a:off x="0" y="0"/>
              <a:ext cx="4609553" cy="8128000"/>
            </a:xfrm>
            <a:custGeom>
              <a:avLst/>
              <a:gdLst/>
              <a:ahLst/>
              <a:cxnLst/>
              <a:rect l="l" t="t" r="r" b="b"/>
              <a:pathLst>
                <a:path w="4609553" h="8128000">
                  <a:moveTo>
                    <a:pt x="0" y="0"/>
                  </a:moveTo>
                  <a:lnTo>
                    <a:pt x="4609553" y="0"/>
                  </a:lnTo>
                  <a:lnTo>
                    <a:pt x="4609553" y="8128000"/>
                  </a:lnTo>
                  <a:lnTo>
                    <a:pt x="0" y="8128000"/>
                  </a:lnTo>
                  <a:close/>
                </a:path>
              </a:pathLst>
            </a:custGeom>
            <a:solidFill>
              <a:srgbClr val="F6F6F6"/>
            </a:solidFill>
          </p:spPr>
          <p:txBody>
            <a:bodyPr/>
            <a:lstStyle/>
            <a:p>
              <a:endParaRPr lang="en-US" dirty="0"/>
            </a:p>
          </p:txBody>
        </p:sp>
        <p:sp>
          <p:nvSpPr>
            <p:cNvPr id="4" name="TextBox 4"/>
            <p:cNvSpPr txBox="1"/>
            <p:nvPr/>
          </p:nvSpPr>
          <p:spPr>
            <a:xfrm>
              <a:off x="0" y="-38100"/>
              <a:ext cx="4609553" cy="81661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51064" y="1522485"/>
            <a:ext cx="1310100" cy="0"/>
          </a:xfrm>
          <a:prstGeom prst="line">
            <a:avLst/>
          </a:prstGeom>
          <a:ln w="95250" cap="flat">
            <a:solidFill>
              <a:srgbClr val="0345E4"/>
            </a:solidFill>
            <a:prstDash val="solid"/>
            <a:headEnd type="none" w="sm" len="sm"/>
            <a:tailEnd type="none" w="sm" len="sm"/>
          </a:ln>
        </p:spPr>
        <p:txBody>
          <a:bodyPr/>
          <a:lstStyle/>
          <a:p>
            <a:endParaRPr lang="en-US"/>
          </a:p>
        </p:txBody>
      </p:sp>
      <p:sp>
        <p:nvSpPr>
          <p:cNvPr id="6" name="TextBox 6"/>
          <p:cNvSpPr txBox="1"/>
          <p:nvPr/>
        </p:nvSpPr>
        <p:spPr>
          <a:xfrm>
            <a:off x="512964" y="373134"/>
            <a:ext cx="10769833" cy="865622"/>
          </a:xfrm>
          <a:prstGeom prst="rect">
            <a:avLst/>
          </a:prstGeom>
        </p:spPr>
        <p:txBody>
          <a:bodyPr lIns="0" tIns="0" rIns="0" bIns="0" rtlCol="0" anchor="t">
            <a:spAutoFit/>
          </a:bodyPr>
          <a:lstStyle/>
          <a:p>
            <a:pPr algn="l">
              <a:lnSpc>
                <a:spcPts val="6999"/>
              </a:lnSpc>
            </a:pPr>
            <a:r>
              <a:rPr lang="en-US" sz="4999" spc="99" dirty="0">
                <a:solidFill>
                  <a:srgbClr val="000000"/>
                </a:solidFill>
                <a:latin typeface="Garet Bold"/>
                <a:ea typeface="Garet Bold"/>
                <a:cs typeface="Garet Bold"/>
                <a:sym typeface="Garet Bold"/>
              </a:rPr>
              <a:t>STAKEHOLDER ANALYSIS </a:t>
            </a:r>
          </a:p>
        </p:txBody>
      </p:sp>
      <p:sp>
        <p:nvSpPr>
          <p:cNvPr id="17" name="TextBox 17"/>
          <p:cNvSpPr txBox="1"/>
          <p:nvPr/>
        </p:nvSpPr>
        <p:spPr>
          <a:xfrm>
            <a:off x="2603723" y="9097427"/>
            <a:ext cx="500344" cy="231282"/>
          </a:xfrm>
          <a:prstGeom prst="rect">
            <a:avLst/>
          </a:prstGeom>
        </p:spPr>
        <p:txBody>
          <a:bodyPr lIns="0" tIns="0" rIns="0" bIns="0" rtlCol="0" anchor="t">
            <a:spAutoFit/>
          </a:bodyPr>
          <a:lstStyle/>
          <a:p>
            <a:pPr algn="ctr">
              <a:lnSpc>
                <a:spcPts val="1856"/>
              </a:lnSpc>
            </a:pPr>
            <a:endParaRPr lang="en-US" sz="1326" i="1" dirty="0">
              <a:solidFill>
                <a:srgbClr val="000000"/>
              </a:solidFill>
              <a:latin typeface="DM Sans"/>
              <a:ea typeface="DM Sans"/>
              <a:cs typeface="DM Sans"/>
              <a:sym typeface="DM Sans"/>
            </a:endParaRPr>
          </a:p>
        </p:txBody>
      </p:sp>
      <p:sp>
        <p:nvSpPr>
          <p:cNvPr id="18" name="Freeform 18"/>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3"/>
            <a:stretch>
              <a:fillRect/>
            </a:stretch>
          </a:blipFill>
        </p:spPr>
        <p:txBody>
          <a:bodyPr/>
          <a:lstStyle/>
          <a:p>
            <a:endParaRPr lang="en-US"/>
          </a:p>
        </p:txBody>
      </p:sp>
      <p:graphicFrame>
        <p:nvGraphicFramePr>
          <p:cNvPr id="19" name="Table 6">
            <a:extLst>
              <a:ext uri="{FF2B5EF4-FFF2-40B4-BE49-F238E27FC236}">
                <a16:creationId xmlns:a16="http://schemas.microsoft.com/office/drawing/2014/main" id="{02F970D8-5242-D1CE-4371-C6634AF33FA6}"/>
              </a:ext>
            </a:extLst>
          </p:cNvPr>
          <p:cNvGraphicFramePr>
            <a:graphicFrameLocks noGrp="1"/>
          </p:cNvGraphicFramePr>
          <p:nvPr>
            <p:extLst>
              <p:ext uri="{D42A27DB-BD31-4B8C-83A1-F6EECF244321}">
                <p14:modId xmlns:p14="http://schemas.microsoft.com/office/powerpoint/2010/main" val="4100938618"/>
              </p:ext>
            </p:extLst>
          </p:nvPr>
        </p:nvGraphicFramePr>
        <p:xfrm>
          <a:off x="551064" y="1286976"/>
          <a:ext cx="15649416" cy="8322036"/>
        </p:xfrm>
        <a:graphic>
          <a:graphicData uri="http://schemas.openxmlformats.org/drawingml/2006/table">
            <a:tbl>
              <a:tblPr firstRow="1" bandRow="1">
                <a:tableStyleId>{5C22544A-7EE6-4342-B048-85BDC9FD1C3A}</a:tableStyleId>
              </a:tblPr>
              <a:tblGrid>
                <a:gridCol w="2518365">
                  <a:extLst>
                    <a:ext uri="{9D8B030D-6E8A-4147-A177-3AD203B41FA5}">
                      <a16:colId xmlns:a16="http://schemas.microsoft.com/office/drawing/2014/main" val="3763729686"/>
                    </a:ext>
                  </a:extLst>
                </a:gridCol>
                <a:gridCol w="4323706">
                  <a:extLst>
                    <a:ext uri="{9D8B030D-6E8A-4147-A177-3AD203B41FA5}">
                      <a16:colId xmlns:a16="http://schemas.microsoft.com/office/drawing/2014/main" val="3499129601"/>
                    </a:ext>
                  </a:extLst>
                </a:gridCol>
                <a:gridCol w="2547579">
                  <a:extLst>
                    <a:ext uri="{9D8B030D-6E8A-4147-A177-3AD203B41FA5}">
                      <a16:colId xmlns:a16="http://schemas.microsoft.com/office/drawing/2014/main" val="188376849"/>
                    </a:ext>
                  </a:extLst>
                </a:gridCol>
                <a:gridCol w="3129883">
                  <a:extLst>
                    <a:ext uri="{9D8B030D-6E8A-4147-A177-3AD203B41FA5}">
                      <a16:colId xmlns:a16="http://schemas.microsoft.com/office/drawing/2014/main" val="559630213"/>
                    </a:ext>
                  </a:extLst>
                </a:gridCol>
                <a:gridCol w="3129883">
                  <a:extLst>
                    <a:ext uri="{9D8B030D-6E8A-4147-A177-3AD203B41FA5}">
                      <a16:colId xmlns:a16="http://schemas.microsoft.com/office/drawing/2014/main" val="297412236"/>
                    </a:ext>
                  </a:extLst>
                </a:gridCol>
              </a:tblGrid>
              <a:tr h="406677">
                <a:tc>
                  <a:txBody>
                    <a:bodyPr/>
                    <a:lstStyle/>
                    <a:p>
                      <a:r>
                        <a:rPr lang="en-GB" sz="2400" dirty="0"/>
                        <a:t>Name</a:t>
                      </a:r>
                    </a:p>
                  </a:txBody>
                  <a:tcPr/>
                </a:tc>
                <a:tc>
                  <a:txBody>
                    <a:bodyPr/>
                    <a:lstStyle/>
                    <a:p>
                      <a:r>
                        <a:rPr lang="en-GB" sz="2400" dirty="0"/>
                        <a:t>Title</a:t>
                      </a:r>
                    </a:p>
                  </a:txBody>
                  <a:tcPr/>
                </a:tc>
                <a:tc>
                  <a:txBody>
                    <a:bodyPr/>
                    <a:lstStyle/>
                    <a:p>
                      <a:r>
                        <a:rPr lang="en-GB" sz="2400" dirty="0"/>
                        <a:t>Role</a:t>
                      </a:r>
                    </a:p>
                  </a:txBody>
                  <a:tcPr/>
                </a:tc>
                <a:tc>
                  <a:txBody>
                    <a:bodyPr/>
                    <a:lstStyle/>
                    <a:p>
                      <a:r>
                        <a:rPr lang="en-GB" sz="2400" dirty="0"/>
                        <a:t>Interest</a:t>
                      </a:r>
                    </a:p>
                  </a:txBody>
                  <a:tcPr/>
                </a:tc>
                <a:tc>
                  <a:txBody>
                    <a:bodyPr/>
                    <a:lstStyle/>
                    <a:p>
                      <a:r>
                        <a:rPr lang="en-GB" sz="2400" dirty="0"/>
                        <a:t>Power</a:t>
                      </a:r>
                    </a:p>
                  </a:txBody>
                  <a:tcPr/>
                </a:tc>
                <a:extLst>
                  <a:ext uri="{0D108BD9-81ED-4DB2-BD59-A6C34878D82A}">
                    <a16:rowId xmlns:a16="http://schemas.microsoft.com/office/drawing/2014/main" val="4041001348"/>
                  </a:ext>
                </a:extLst>
              </a:tr>
              <a:tr h="406677">
                <a:tc>
                  <a:txBody>
                    <a:bodyPr/>
                    <a:lstStyle/>
                    <a:p>
                      <a:r>
                        <a:rPr lang="en-GB" sz="2400" dirty="0"/>
                        <a:t>Olabisi Sarah</a:t>
                      </a:r>
                    </a:p>
                  </a:txBody>
                  <a:tcPr/>
                </a:tc>
                <a:tc>
                  <a:txBody>
                    <a:bodyPr/>
                    <a:lstStyle/>
                    <a:p>
                      <a:r>
                        <a:rPr lang="en-GB" sz="2400" dirty="0"/>
                        <a:t>Executive Director</a:t>
                      </a:r>
                    </a:p>
                  </a:txBody>
                  <a:tcP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484107136"/>
                  </a:ext>
                </a:extLst>
              </a:tr>
              <a:tr h="732018">
                <a:tc>
                  <a:txBody>
                    <a:bodyPr/>
                    <a:lstStyle/>
                    <a:p>
                      <a:r>
                        <a:rPr lang="en-GB" sz="2400" dirty="0" err="1"/>
                        <a:t>Omolara</a:t>
                      </a:r>
                      <a:r>
                        <a:rPr lang="en-GB" sz="2400" dirty="0"/>
                        <a:t> Mary</a:t>
                      </a:r>
                    </a:p>
                  </a:txBody>
                  <a:tcPr/>
                </a:tc>
                <a:tc>
                  <a:txBody>
                    <a:bodyPr/>
                    <a:lstStyle/>
                    <a:p>
                      <a:r>
                        <a:rPr lang="en-GB" sz="2400" dirty="0"/>
                        <a:t>Manager Human Resource</a:t>
                      </a:r>
                    </a:p>
                  </a:txBody>
                  <a:tcPr/>
                </a:tc>
                <a:tc>
                  <a:txBody>
                    <a:bodyPr/>
                    <a:lstStyle/>
                    <a:p>
                      <a:r>
                        <a:rPr lang="en-GB" sz="2400" dirty="0"/>
                        <a:t>Project Sponsor</a:t>
                      </a:r>
                    </a:p>
                  </a:txBody>
                  <a:tcPr/>
                </a:tc>
                <a:tc>
                  <a:txBody>
                    <a:bodyPr/>
                    <a:lstStyle/>
                    <a:p>
                      <a:r>
                        <a:rPr lang="en-GB" sz="2400" dirty="0"/>
                        <a:t>High</a:t>
                      </a:r>
                    </a:p>
                  </a:txBody>
                  <a:tcPr/>
                </a:tc>
                <a:tc>
                  <a:txBody>
                    <a:bodyPr/>
                    <a:lstStyle/>
                    <a:p>
                      <a:r>
                        <a:rPr lang="en-GB" sz="2400" dirty="0"/>
                        <a:t>High</a:t>
                      </a:r>
                    </a:p>
                  </a:txBody>
                  <a:tcPr/>
                </a:tc>
                <a:extLst>
                  <a:ext uri="{0D108BD9-81ED-4DB2-BD59-A6C34878D82A}">
                    <a16:rowId xmlns:a16="http://schemas.microsoft.com/office/drawing/2014/main" val="750372194"/>
                  </a:ext>
                </a:extLst>
              </a:tr>
              <a:tr h="732018">
                <a:tc>
                  <a:txBody>
                    <a:bodyPr/>
                    <a:lstStyle/>
                    <a:p>
                      <a:r>
                        <a:rPr lang="en-GB" sz="2400" dirty="0" err="1"/>
                        <a:t>Oluwaseun</a:t>
                      </a:r>
                      <a:r>
                        <a:rPr lang="en-GB" sz="2400" dirty="0"/>
                        <a:t> Susan</a:t>
                      </a:r>
                    </a:p>
                  </a:txBody>
                  <a:tcPr/>
                </a:tc>
                <a:tc>
                  <a:txBody>
                    <a:bodyPr/>
                    <a:lstStyle/>
                    <a:p>
                      <a:r>
                        <a:rPr lang="en-GB" sz="2400" dirty="0"/>
                        <a:t>Project Manager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Project Manager</a:t>
                      </a:r>
                    </a:p>
                  </a:txBody>
                  <a:tcPr/>
                </a:tc>
                <a:tc>
                  <a:txBody>
                    <a:bodyPr/>
                    <a:lstStyle/>
                    <a:p>
                      <a:r>
                        <a:rPr lang="en-GB" sz="2400" dirty="0"/>
                        <a:t>High</a:t>
                      </a:r>
                    </a:p>
                  </a:txBody>
                  <a:tcPr/>
                </a:tc>
                <a:tc>
                  <a:txBody>
                    <a:bodyPr/>
                    <a:lstStyle/>
                    <a:p>
                      <a:r>
                        <a:rPr lang="en-GB" sz="2400" dirty="0"/>
                        <a:t>High</a:t>
                      </a:r>
                    </a:p>
                  </a:txBody>
                  <a:tcPr/>
                </a:tc>
                <a:extLst>
                  <a:ext uri="{0D108BD9-81ED-4DB2-BD59-A6C34878D82A}">
                    <a16:rowId xmlns:a16="http://schemas.microsoft.com/office/drawing/2014/main" val="4285964022"/>
                  </a:ext>
                </a:extLst>
              </a:tr>
              <a:tr h="434433">
                <a:tc>
                  <a:txBody>
                    <a:bodyPr/>
                    <a:lstStyle/>
                    <a:p>
                      <a:r>
                        <a:rPr lang="en-GB" sz="2400" dirty="0"/>
                        <a:t>Yvonne Morfaw</a:t>
                      </a:r>
                    </a:p>
                  </a:txBody>
                  <a:tcPr/>
                </a:tc>
                <a:tc>
                  <a:txBody>
                    <a:bodyPr/>
                    <a:lstStyle/>
                    <a:p>
                      <a:r>
                        <a:rPr lang="en-GB" sz="2400" dirty="0"/>
                        <a:t>Business Analyst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Business Analyst</a:t>
                      </a:r>
                    </a:p>
                  </a:txBody>
                  <a:tcPr/>
                </a:tc>
                <a:tc>
                  <a:txBody>
                    <a:bodyPr/>
                    <a:lstStyle/>
                    <a:p>
                      <a:r>
                        <a:rPr lang="en-GB" sz="2400" dirty="0"/>
                        <a:t>High</a:t>
                      </a:r>
                    </a:p>
                  </a:txBody>
                  <a:tcPr/>
                </a:tc>
                <a:tc>
                  <a:txBody>
                    <a:bodyPr/>
                    <a:lstStyle/>
                    <a:p>
                      <a:r>
                        <a:rPr lang="en-GB" sz="2400" dirty="0"/>
                        <a:t>High</a:t>
                      </a:r>
                    </a:p>
                  </a:txBody>
                  <a:tcPr/>
                </a:tc>
                <a:extLst>
                  <a:ext uri="{0D108BD9-81ED-4DB2-BD59-A6C34878D82A}">
                    <a16:rowId xmlns:a16="http://schemas.microsoft.com/office/drawing/2014/main" val="1009065642"/>
                  </a:ext>
                </a:extLst>
              </a:tr>
              <a:tr h="406677">
                <a:tc>
                  <a:txBody>
                    <a:bodyPr/>
                    <a:lstStyle/>
                    <a:p>
                      <a:r>
                        <a:rPr lang="en-GB" sz="2400" dirty="0"/>
                        <a:t>Seun John</a:t>
                      </a:r>
                    </a:p>
                  </a:txBody>
                  <a:tcPr/>
                </a:tc>
                <a:tc>
                  <a:txBody>
                    <a:bodyPr/>
                    <a:lstStyle/>
                    <a:p>
                      <a:r>
                        <a:rPr lang="en-GB" sz="2400" dirty="0"/>
                        <a:t>Manager Staff Welfare</a:t>
                      </a:r>
                    </a:p>
                  </a:txBody>
                  <a:tcPr/>
                </a:tc>
                <a:tc>
                  <a:txBody>
                    <a:bodyPr/>
                    <a:lstStyle/>
                    <a:p>
                      <a:r>
                        <a:rPr lang="en-GB" sz="2400" dirty="0"/>
                        <a:t>SME</a:t>
                      </a:r>
                    </a:p>
                  </a:txBody>
                  <a:tcPr/>
                </a:tc>
                <a:tc>
                  <a:txBody>
                    <a:bodyPr/>
                    <a:lstStyle/>
                    <a:p>
                      <a:r>
                        <a:rPr lang="en-GB" sz="2400" dirty="0"/>
                        <a:t>High</a:t>
                      </a:r>
                    </a:p>
                  </a:txBody>
                  <a:tcPr/>
                </a:tc>
                <a:tc>
                  <a:txBody>
                    <a:bodyPr/>
                    <a:lstStyle/>
                    <a:p>
                      <a:r>
                        <a:rPr lang="en-GB" sz="2400" dirty="0"/>
                        <a:t>High</a:t>
                      </a:r>
                    </a:p>
                  </a:txBody>
                  <a:tcPr/>
                </a:tc>
                <a:extLst>
                  <a:ext uri="{0D108BD9-81ED-4DB2-BD59-A6C34878D82A}">
                    <a16:rowId xmlns:a16="http://schemas.microsoft.com/office/drawing/2014/main" val="3281660388"/>
                  </a:ext>
                </a:extLst>
              </a:tr>
              <a:tr h="406677">
                <a:tc>
                  <a:txBody>
                    <a:bodyPr/>
                    <a:lstStyle/>
                    <a:p>
                      <a:r>
                        <a:rPr lang="en-GB" sz="2400" dirty="0"/>
                        <a:t>Uren Bonita</a:t>
                      </a:r>
                    </a:p>
                  </a:txBody>
                  <a:tcPr/>
                </a:tc>
                <a:tc>
                  <a:txBody>
                    <a:bodyPr/>
                    <a:lstStyle/>
                    <a:p>
                      <a:r>
                        <a:rPr lang="en-GB" sz="2400" dirty="0"/>
                        <a:t>Pay Roll Manager  </a:t>
                      </a:r>
                    </a:p>
                  </a:txBody>
                  <a:tcPr/>
                </a:tc>
                <a:tc>
                  <a:txBody>
                    <a:bodyPr/>
                    <a:lstStyle/>
                    <a:p>
                      <a:r>
                        <a:rPr lang="en-GB" sz="2400" dirty="0"/>
                        <a:t>SME</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833551285"/>
                  </a:ext>
                </a:extLst>
              </a:tr>
              <a:tr h="412573">
                <a:tc>
                  <a:txBody>
                    <a:bodyPr/>
                    <a:lstStyle/>
                    <a:p>
                      <a:r>
                        <a:rPr lang="en-GB" sz="2400" dirty="0"/>
                        <a:t>Tatenda May</a:t>
                      </a:r>
                    </a:p>
                  </a:txBody>
                  <a:tcPr/>
                </a:tc>
                <a:tc>
                  <a:txBody>
                    <a:bodyPr/>
                    <a:lstStyle/>
                    <a:p>
                      <a:r>
                        <a:rPr lang="en-GB" sz="2400" dirty="0"/>
                        <a:t>Chief Technology Officer</a:t>
                      </a:r>
                    </a:p>
                  </a:txBody>
                  <a:tcPr/>
                </a:tc>
                <a:tc>
                  <a:txBody>
                    <a:bodyPr/>
                    <a:lstStyle/>
                    <a:p>
                      <a:r>
                        <a:rPr lang="en-GB" sz="2400" dirty="0"/>
                        <a:t>SME</a:t>
                      </a:r>
                    </a:p>
                  </a:txBody>
                  <a:tcPr/>
                </a:tc>
                <a:tc>
                  <a:txBody>
                    <a:bodyPr/>
                    <a:lstStyle/>
                    <a:p>
                      <a:r>
                        <a:rPr lang="en-GB" sz="2400" dirty="0"/>
                        <a:t>Low</a:t>
                      </a:r>
                    </a:p>
                  </a:txBody>
                  <a:tcPr/>
                </a:tc>
                <a:tc>
                  <a:txBody>
                    <a:bodyPr/>
                    <a:lstStyle/>
                    <a:p>
                      <a:r>
                        <a:rPr lang="en-GB" sz="2400" dirty="0"/>
                        <a:t>High</a:t>
                      </a:r>
                    </a:p>
                  </a:txBody>
                  <a:tcPr/>
                </a:tc>
                <a:extLst>
                  <a:ext uri="{0D108BD9-81ED-4DB2-BD59-A6C34878D82A}">
                    <a16:rowId xmlns:a16="http://schemas.microsoft.com/office/drawing/2014/main" val="3345628338"/>
                  </a:ext>
                </a:extLst>
              </a:tr>
              <a:tr h="431468">
                <a:tc>
                  <a:txBody>
                    <a:bodyPr/>
                    <a:lstStyle/>
                    <a:p>
                      <a:r>
                        <a:rPr lang="en-GB" sz="2400" dirty="0" err="1"/>
                        <a:t>Emem</a:t>
                      </a:r>
                      <a:r>
                        <a:rPr lang="en-GB" sz="2400" dirty="0"/>
                        <a:t> Irene</a:t>
                      </a:r>
                    </a:p>
                  </a:txBody>
                  <a:tcPr/>
                </a:tc>
                <a:tc>
                  <a:txBody>
                    <a:bodyPr/>
                    <a:lstStyle/>
                    <a:p>
                      <a:r>
                        <a:rPr lang="en-GB" sz="2400" dirty="0"/>
                        <a:t>Canteen Manager</a:t>
                      </a:r>
                    </a:p>
                  </a:txBody>
                  <a:tcPr/>
                </a:tc>
                <a:tc>
                  <a:txBody>
                    <a:bodyPr/>
                    <a:lstStyle/>
                    <a:p>
                      <a:r>
                        <a:rPr lang="en-GB" sz="2400" dirty="0"/>
                        <a:t>SME</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426616301"/>
                  </a:ext>
                </a:extLst>
              </a:tr>
              <a:tr h="406677">
                <a:tc>
                  <a:txBody>
                    <a:bodyPr/>
                    <a:lstStyle/>
                    <a:p>
                      <a:r>
                        <a:rPr lang="en-GB" sz="2400" dirty="0" err="1"/>
                        <a:t>Chinyeru</a:t>
                      </a:r>
                      <a:r>
                        <a:rPr lang="en-GB" sz="2400" dirty="0"/>
                        <a:t> Pam</a:t>
                      </a:r>
                    </a:p>
                  </a:txBody>
                  <a:tcPr/>
                </a:tc>
                <a:tc>
                  <a:txBody>
                    <a:bodyPr/>
                    <a:lstStyle/>
                    <a:p>
                      <a:r>
                        <a:rPr lang="en-GB" sz="2400" dirty="0"/>
                        <a:t>Compliance Manager</a:t>
                      </a:r>
                    </a:p>
                  </a:txBody>
                  <a:tcPr/>
                </a:tc>
                <a:tc>
                  <a:txBody>
                    <a:bodyPr/>
                    <a:lstStyle/>
                    <a:p>
                      <a:r>
                        <a:rPr lang="en-GB" sz="2400" dirty="0"/>
                        <a:t>SME</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939122516"/>
                  </a:ext>
                </a:extLst>
              </a:tr>
              <a:tr h="0">
                <a:tc>
                  <a:txBody>
                    <a:bodyPr/>
                    <a:lstStyle/>
                    <a:p>
                      <a:r>
                        <a:rPr lang="en-GB" sz="2400" dirty="0"/>
                        <a:t>Elora </a:t>
                      </a:r>
                      <a:r>
                        <a:rPr lang="en-GB" sz="2400" dirty="0" err="1"/>
                        <a:t>Kizita</a:t>
                      </a:r>
                      <a:endParaRPr lang="en-GB" sz="2400" dirty="0"/>
                    </a:p>
                  </a:txBody>
                  <a:tcPr/>
                </a:tc>
                <a:tc>
                  <a:txBody>
                    <a:bodyPr/>
                    <a:lstStyle/>
                    <a:p>
                      <a:r>
                        <a:rPr lang="en-GB" sz="2400" dirty="0"/>
                        <a:t>Developer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Developers</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1654708590"/>
                  </a:ext>
                </a:extLst>
              </a:tr>
              <a:tr h="406677">
                <a:tc>
                  <a:txBody>
                    <a:bodyPr/>
                    <a:lstStyle/>
                    <a:p>
                      <a:r>
                        <a:rPr lang="en-GB" sz="2400" dirty="0"/>
                        <a:t>John Wall</a:t>
                      </a:r>
                    </a:p>
                  </a:txBody>
                  <a:tcPr/>
                </a:tc>
                <a:tc>
                  <a:txBody>
                    <a:bodyPr/>
                    <a:lstStyle/>
                    <a:p>
                      <a:r>
                        <a:rPr lang="en-GB" sz="2400" dirty="0"/>
                        <a:t>Testers</a:t>
                      </a:r>
                    </a:p>
                  </a:txBody>
                  <a:tcPr/>
                </a:tc>
                <a:tc>
                  <a:txBody>
                    <a:bodyPr/>
                    <a:lstStyle/>
                    <a:p>
                      <a:r>
                        <a:rPr lang="en-GB" sz="2400" dirty="0"/>
                        <a:t>Tester</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350299420"/>
                  </a:ext>
                </a:extLst>
              </a:tr>
              <a:tr h="406677">
                <a:tc>
                  <a:txBody>
                    <a:bodyPr/>
                    <a:lstStyle/>
                    <a:p>
                      <a:r>
                        <a:rPr lang="en-GB" sz="2400" dirty="0"/>
                        <a:t>Angela Wike</a:t>
                      </a:r>
                    </a:p>
                  </a:txBody>
                  <a:tcPr/>
                </a:tc>
                <a:tc>
                  <a:txBody>
                    <a:bodyPr/>
                    <a:lstStyle/>
                    <a:p>
                      <a:r>
                        <a:rPr lang="en-GB" sz="2400" dirty="0"/>
                        <a:t>System Admin</a:t>
                      </a:r>
                    </a:p>
                  </a:txBody>
                  <a:tcPr/>
                </a:tc>
                <a:tc>
                  <a:txBody>
                    <a:bodyPr/>
                    <a:lstStyle/>
                    <a:p>
                      <a:r>
                        <a:rPr lang="en-GB" sz="2400" dirty="0"/>
                        <a:t>System Admin</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3357812863"/>
                  </a:ext>
                </a:extLst>
              </a:tr>
              <a:tr h="406677">
                <a:tc>
                  <a:txBody>
                    <a:bodyPr/>
                    <a:lstStyle/>
                    <a:p>
                      <a:r>
                        <a:rPr lang="en-GB" sz="2400" dirty="0"/>
                        <a:t>Pamela Mann</a:t>
                      </a:r>
                    </a:p>
                  </a:txBody>
                  <a:tcPr/>
                </a:tc>
                <a:tc>
                  <a:txBody>
                    <a:bodyPr/>
                    <a:lstStyle/>
                    <a:p>
                      <a:r>
                        <a:rPr lang="en-GB" sz="2400" dirty="0"/>
                        <a:t>Menu Manager</a:t>
                      </a:r>
                    </a:p>
                  </a:txBody>
                  <a:tcPr/>
                </a:tc>
                <a:tc>
                  <a:txBody>
                    <a:bodyPr/>
                    <a:lstStyle/>
                    <a:p>
                      <a:r>
                        <a:rPr lang="en-GB" sz="2400" dirty="0"/>
                        <a:t>User</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1329059286"/>
                  </a:ext>
                </a:extLst>
              </a:tr>
              <a:tr h="406677">
                <a:tc>
                  <a:txBody>
                    <a:bodyPr/>
                    <a:lstStyle/>
                    <a:p>
                      <a:r>
                        <a:rPr lang="en-GB" sz="2400" dirty="0"/>
                        <a:t>Stacy Matthew</a:t>
                      </a:r>
                    </a:p>
                  </a:txBody>
                  <a:tcPr/>
                </a:tc>
                <a:tc>
                  <a:txBody>
                    <a:bodyPr/>
                    <a:lstStyle/>
                    <a:p>
                      <a:r>
                        <a:rPr lang="en-GB" sz="2400" dirty="0"/>
                        <a:t>Chief Cook</a:t>
                      </a:r>
                    </a:p>
                  </a:txBody>
                  <a:tcPr/>
                </a:tc>
                <a:tc>
                  <a:txBody>
                    <a:bodyPr/>
                    <a:lstStyle/>
                    <a:p>
                      <a:r>
                        <a:rPr lang="en-GB" sz="2400" dirty="0"/>
                        <a:t>User</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3285262932"/>
                  </a:ext>
                </a:extLst>
              </a:tr>
              <a:tr h="406677">
                <a:tc>
                  <a:txBody>
                    <a:bodyPr/>
                    <a:lstStyle/>
                    <a:p>
                      <a:r>
                        <a:rPr lang="en-GB" sz="2400" dirty="0"/>
                        <a:t>Staff</a:t>
                      </a:r>
                    </a:p>
                  </a:txBody>
                  <a:tcPr/>
                </a:tc>
                <a:tc>
                  <a:txBody>
                    <a:bodyPr/>
                    <a:lstStyle/>
                    <a:p>
                      <a:r>
                        <a:rPr lang="en-GB" sz="2400" dirty="0"/>
                        <a:t>Users</a:t>
                      </a:r>
                    </a:p>
                  </a:txBody>
                  <a:tcPr/>
                </a:tc>
                <a:tc>
                  <a:txBody>
                    <a:bodyPr/>
                    <a:lstStyle/>
                    <a:p>
                      <a:r>
                        <a:rPr lang="en-GB" sz="2400" dirty="0"/>
                        <a:t>User</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933977059"/>
                  </a:ext>
                </a:extLst>
              </a:tr>
              <a:tr h="406677">
                <a:tc>
                  <a:txBody>
                    <a:bodyPr/>
                    <a:lstStyle/>
                    <a:p>
                      <a:r>
                        <a:rPr lang="en-GB" sz="2400" dirty="0"/>
                        <a:t>Doreen </a:t>
                      </a:r>
                      <a:r>
                        <a:rPr lang="en-GB" sz="2400" dirty="0" err="1"/>
                        <a:t>Aduke</a:t>
                      </a:r>
                      <a:endParaRPr lang="en-GB" sz="2400" dirty="0"/>
                    </a:p>
                  </a:txBody>
                  <a:tcPr/>
                </a:tc>
                <a:tc>
                  <a:txBody>
                    <a:bodyPr/>
                    <a:lstStyle/>
                    <a:p>
                      <a:r>
                        <a:rPr lang="en-GB" sz="2400" dirty="0"/>
                        <a:t>Delivery Team</a:t>
                      </a:r>
                    </a:p>
                  </a:txBody>
                  <a:tcPr/>
                </a:tc>
                <a:tc>
                  <a:txBody>
                    <a:bodyPr/>
                    <a:lstStyle/>
                    <a:p>
                      <a:r>
                        <a:rPr lang="en-GB" sz="2400" dirty="0"/>
                        <a:t>User</a:t>
                      </a:r>
                    </a:p>
                  </a:txBody>
                  <a:tcPr/>
                </a:tc>
                <a:tc>
                  <a:txBody>
                    <a:bodyPr/>
                    <a:lstStyle/>
                    <a:p>
                      <a:r>
                        <a:rPr lang="en-GB" sz="2400" dirty="0"/>
                        <a:t>High</a:t>
                      </a:r>
                    </a:p>
                  </a:txBody>
                  <a:tcPr/>
                </a:tc>
                <a:tc>
                  <a:txBody>
                    <a:bodyPr/>
                    <a:lstStyle/>
                    <a:p>
                      <a:r>
                        <a:rPr lang="en-GB" sz="2400" dirty="0"/>
                        <a:t>Low</a:t>
                      </a:r>
                    </a:p>
                  </a:txBody>
                  <a:tcPr/>
                </a:tc>
                <a:extLst>
                  <a:ext uri="{0D108BD9-81ED-4DB2-BD59-A6C34878D82A}">
                    <a16:rowId xmlns:a16="http://schemas.microsoft.com/office/drawing/2014/main" val="203004558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087" y="-15756"/>
            <a:ext cx="5833966" cy="10287000"/>
            <a:chOff x="0" y="0"/>
            <a:chExt cx="4609553" cy="8128000"/>
          </a:xfrm>
        </p:grpSpPr>
        <p:sp>
          <p:nvSpPr>
            <p:cNvPr id="3" name="Freeform 3"/>
            <p:cNvSpPr/>
            <p:nvPr/>
          </p:nvSpPr>
          <p:spPr>
            <a:xfrm>
              <a:off x="0" y="0"/>
              <a:ext cx="4609553" cy="8128000"/>
            </a:xfrm>
            <a:custGeom>
              <a:avLst/>
              <a:gdLst/>
              <a:ahLst/>
              <a:cxnLst/>
              <a:rect l="l" t="t" r="r" b="b"/>
              <a:pathLst>
                <a:path w="4609553" h="8128000">
                  <a:moveTo>
                    <a:pt x="0" y="0"/>
                  </a:moveTo>
                  <a:lnTo>
                    <a:pt x="4609553" y="0"/>
                  </a:lnTo>
                  <a:lnTo>
                    <a:pt x="4609553" y="8128000"/>
                  </a:lnTo>
                  <a:lnTo>
                    <a:pt x="0" y="8128000"/>
                  </a:lnTo>
                  <a:close/>
                </a:path>
              </a:pathLst>
            </a:custGeom>
            <a:solidFill>
              <a:srgbClr val="F6F6F6"/>
            </a:solidFill>
          </p:spPr>
          <p:txBody>
            <a:bodyPr/>
            <a:lstStyle/>
            <a:p>
              <a:endParaRPr lang="en-US"/>
            </a:p>
          </p:txBody>
        </p:sp>
        <p:sp>
          <p:nvSpPr>
            <p:cNvPr id="4" name="TextBox 4"/>
            <p:cNvSpPr txBox="1"/>
            <p:nvPr/>
          </p:nvSpPr>
          <p:spPr>
            <a:xfrm>
              <a:off x="0" y="-38100"/>
              <a:ext cx="4609553" cy="81661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51064" y="1522485"/>
            <a:ext cx="1310100" cy="0"/>
          </a:xfrm>
          <a:prstGeom prst="line">
            <a:avLst/>
          </a:prstGeom>
          <a:ln w="95250" cap="flat">
            <a:solidFill>
              <a:srgbClr val="0345E4"/>
            </a:solidFill>
            <a:prstDash val="solid"/>
            <a:headEnd type="none" w="sm" len="sm"/>
            <a:tailEnd type="none" w="sm" len="sm"/>
          </a:ln>
        </p:spPr>
        <p:txBody>
          <a:bodyPr/>
          <a:lstStyle/>
          <a:p>
            <a:endParaRPr lang="en-US"/>
          </a:p>
        </p:txBody>
      </p:sp>
      <p:sp>
        <p:nvSpPr>
          <p:cNvPr id="6" name="TextBox 6"/>
          <p:cNvSpPr txBox="1"/>
          <p:nvPr/>
        </p:nvSpPr>
        <p:spPr>
          <a:xfrm>
            <a:off x="512964" y="373134"/>
            <a:ext cx="10769833" cy="854076"/>
          </a:xfrm>
          <a:prstGeom prst="rect">
            <a:avLst/>
          </a:prstGeom>
        </p:spPr>
        <p:txBody>
          <a:bodyPr lIns="0" tIns="0" rIns="0" bIns="0" rtlCol="0" anchor="t">
            <a:spAutoFit/>
          </a:bodyPr>
          <a:lstStyle/>
          <a:p>
            <a:pPr algn="l">
              <a:lnSpc>
                <a:spcPts val="6999"/>
              </a:lnSpc>
            </a:pPr>
            <a:r>
              <a:rPr lang="en-US" sz="4999" spc="99">
                <a:solidFill>
                  <a:srgbClr val="000000"/>
                </a:solidFill>
                <a:latin typeface="Garet Bold"/>
                <a:ea typeface="Garet Bold"/>
                <a:cs typeface="Garet Bold"/>
                <a:sym typeface="Garet Bold"/>
              </a:rPr>
              <a:t>STAKEHOLDER MATRIX</a:t>
            </a:r>
          </a:p>
        </p:txBody>
      </p:sp>
      <p:sp>
        <p:nvSpPr>
          <p:cNvPr id="10" name="AutoShape 10"/>
          <p:cNvSpPr/>
          <p:nvPr/>
        </p:nvSpPr>
        <p:spPr>
          <a:xfrm>
            <a:off x="2798139" y="8930662"/>
            <a:ext cx="13271955" cy="0"/>
          </a:xfrm>
          <a:prstGeom prst="line">
            <a:avLst/>
          </a:prstGeom>
          <a:ln w="28575" cap="flat">
            <a:solidFill>
              <a:srgbClr val="000000"/>
            </a:solidFill>
            <a:prstDash val="solid"/>
            <a:headEnd type="oval" w="lg" len="lg"/>
            <a:tailEnd type="triangle" w="lg" len="med"/>
          </a:ln>
        </p:spPr>
        <p:txBody>
          <a:bodyPr/>
          <a:lstStyle/>
          <a:p>
            <a:endParaRPr lang="en-US"/>
          </a:p>
        </p:txBody>
      </p:sp>
      <p:sp>
        <p:nvSpPr>
          <p:cNvPr id="11" name="AutoShape 11"/>
          <p:cNvSpPr/>
          <p:nvPr/>
        </p:nvSpPr>
        <p:spPr>
          <a:xfrm>
            <a:off x="2853895" y="2092361"/>
            <a:ext cx="0" cy="6894065"/>
          </a:xfrm>
          <a:prstGeom prst="line">
            <a:avLst/>
          </a:prstGeom>
          <a:ln w="28575" cap="flat">
            <a:solidFill>
              <a:srgbClr val="000000"/>
            </a:solidFill>
            <a:prstDash val="solid"/>
            <a:headEnd type="triangle" w="lg" len="med"/>
            <a:tailEnd type="oval" w="lg" len="lg"/>
          </a:ln>
        </p:spPr>
        <p:txBody>
          <a:bodyPr/>
          <a:lstStyle/>
          <a:p>
            <a:endParaRPr lang="en-US"/>
          </a:p>
        </p:txBody>
      </p:sp>
      <p:graphicFrame>
        <p:nvGraphicFramePr>
          <p:cNvPr id="12" name="Table 12"/>
          <p:cNvGraphicFramePr>
            <a:graphicFrameLocks noGrp="1"/>
          </p:cNvGraphicFramePr>
          <p:nvPr/>
        </p:nvGraphicFramePr>
        <p:xfrm>
          <a:off x="3260766" y="2069720"/>
          <a:ext cx="12980346" cy="6512457"/>
        </p:xfrm>
        <a:graphic>
          <a:graphicData uri="http://schemas.openxmlformats.org/drawingml/2006/table">
            <a:tbl>
              <a:tblPr/>
              <a:tblGrid>
                <a:gridCol w="6490173">
                  <a:extLst>
                    <a:ext uri="{9D8B030D-6E8A-4147-A177-3AD203B41FA5}">
                      <a16:colId xmlns:a16="http://schemas.microsoft.com/office/drawing/2014/main" val="20000"/>
                    </a:ext>
                  </a:extLst>
                </a:gridCol>
                <a:gridCol w="6490173">
                  <a:extLst>
                    <a:ext uri="{9D8B030D-6E8A-4147-A177-3AD203B41FA5}">
                      <a16:colId xmlns:a16="http://schemas.microsoft.com/office/drawing/2014/main" val="20001"/>
                    </a:ext>
                  </a:extLst>
                </a:gridCol>
              </a:tblGrid>
              <a:tr h="670157">
                <a:tc>
                  <a:txBody>
                    <a:bodyPr/>
                    <a:lstStyle/>
                    <a:p>
                      <a:pPr algn="l">
                        <a:lnSpc>
                          <a:spcPts val="3094"/>
                        </a:lnSpc>
                        <a:defRPr/>
                      </a:pPr>
                      <a:r>
                        <a:rPr lang="en-US" sz="2210" dirty="0">
                          <a:solidFill>
                            <a:srgbClr val="000000"/>
                          </a:solidFill>
                          <a:latin typeface="DM Sans"/>
                          <a:ea typeface="DM Sans"/>
                          <a:cs typeface="DM Sans"/>
                          <a:sym typeface="DM Sans"/>
                        </a:rPr>
                        <a:t>Keep Satisfied</a:t>
                      </a:r>
                      <a:endParaRPr lang="en-US" sz="1100" dirty="0"/>
                    </a:p>
                  </a:txBody>
                  <a:tcPr marL="76382" marR="76382" marT="76382" marB="76382" anchor="ctr">
                    <a:lnL w="30796" cap="flat" cmpd="sng" algn="ctr">
                      <a:solidFill>
                        <a:srgbClr val="FFA2AD"/>
                      </a:solidFill>
                      <a:prstDash val="solid"/>
                      <a:round/>
                      <a:headEnd type="none" w="med" len="med"/>
                      <a:tailEnd type="none" w="med" len="med"/>
                    </a:lnL>
                    <a:lnR w="30796" cap="flat" cmpd="sng" algn="ctr">
                      <a:solidFill>
                        <a:srgbClr val="FFA2AD"/>
                      </a:solidFill>
                      <a:prstDash val="solid"/>
                      <a:round/>
                      <a:headEnd type="none" w="med" len="med"/>
                      <a:tailEnd type="none" w="med" len="med"/>
                    </a:lnR>
                    <a:lnT w="30796" cap="flat" cmpd="sng" algn="ctr">
                      <a:solidFill>
                        <a:srgbClr val="FFA2AD"/>
                      </a:solidFill>
                      <a:prstDash val="solid"/>
                      <a:round/>
                      <a:headEnd type="none" w="med" len="med"/>
                      <a:tailEnd type="none" w="med" len="med"/>
                    </a:lnT>
                    <a:lnB w="0" cap="flat" cmpd="sng" algn="ctr">
                      <a:solidFill>
                        <a:srgbClr val="FFA2AD"/>
                      </a:solidFill>
                      <a:prstDash val="solid"/>
                      <a:round/>
                      <a:headEnd type="none" w="med" len="med"/>
                      <a:tailEnd type="none" w="med" len="med"/>
                    </a:lnB>
                    <a:solidFill>
                      <a:srgbClr val="FFA2AD"/>
                    </a:solidFill>
                  </a:tcPr>
                </a:tc>
                <a:tc>
                  <a:txBody>
                    <a:bodyPr/>
                    <a:lstStyle/>
                    <a:p>
                      <a:pPr algn="l">
                        <a:lnSpc>
                          <a:spcPts val="3094"/>
                        </a:lnSpc>
                        <a:defRPr/>
                      </a:pPr>
                      <a:r>
                        <a:rPr lang="en-US" sz="2210">
                          <a:solidFill>
                            <a:srgbClr val="000000"/>
                          </a:solidFill>
                          <a:latin typeface="DM Sans"/>
                          <a:ea typeface="DM Sans"/>
                          <a:cs typeface="DM Sans"/>
                          <a:sym typeface="DM Sans"/>
                        </a:rPr>
                        <a:t>Manage Closely</a:t>
                      </a:r>
                      <a:endParaRPr lang="en-US" sz="1100"/>
                    </a:p>
                  </a:txBody>
                  <a:tcPr marL="76382" marR="76382" marT="76382" marB="76382" anchor="ctr">
                    <a:lnL w="30796" cap="flat" cmpd="sng" algn="ctr">
                      <a:solidFill>
                        <a:srgbClr val="FFA2AD"/>
                      </a:solidFill>
                      <a:prstDash val="solid"/>
                      <a:round/>
                      <a:headEnd type="none" w="med" len="med"/>
                      <a:tailEnd type="none" w="med" len="med"/>
                    </a:lnL>
                    <a:lnR w="30796" cap="flat" cmpd="sng" algn="ctr">
                      <a:solidFill>
                        <a:srgbClr val="3AB85C"/>
                      </a:solidFill>
                      <a:prstDash val="solid"/>
                      <a:round/>
                      <a:headEnd type="none" w="med" len="med"/>
                      <a:tailEnd type="none" w="med" len="med"/>
                    </a:lnR>
                    <a:lnT w="30796" cap="flat" cmpd="sng" algn="ctr">
                      <a:solidFill>
                        <a:srgbClr val="3AB85C"/>
                      </a:solidFill>
                      <a:prstDash val="solid"/>
                      <a:round/>
                      <a:headEnd type="none" w="med" len="med"/>
                      <a:tailEnd type="none" w="med" len="med"/>
                    </a:lnT>
                    <a:lnB w="0" cap="flat" cmpd="sng" algn="ctr">
                      <a:solidFill>
                        <a:srgbClr val="3AB85C"/>
                      </a:solidFill>
                      <a:prstDash val="solid"/>
                      <a:round/>
                      <a:headEnd type="none" w="med" len="med"/>
                      <a:tailEnd type="none" w="med" len="med"/>
                    </a:lnB>
                    <a:solidFill>
                      <a:srgbClr val="3AB85C"/>
                    </a:solidFill>
                  </a:tcPr>
                </a:tc>
                <a:extLst>
                  <a:ext uri="{0D108BD9-81ED-4DB2-BD59-A6C34878D82A}">
                    <a16:rowId xmlns:a16="http://schemas.microsoft.com/office/drawing/2014/main" val="10000"/>
                  </a:ext>
                </a:extLst>
              </a:tr>
              <a:tr h="1946423">
                <a:tc>
                  <a:txBody>
                    <a:bodyPr/>
                    <a:lstStyle/>
                    <a:p>
                      <a:pPr algn="ctr">
                        <a:lnSpc>
                          <a:spcPts val="3094"/>
                        </a:lnSpc>
                        <a:defRPr/>
                      </a:pPr>
                      <a:r>
                        <a:rPr lang="en-US" sz="2210" dirty="0">
                          <a:solidFill>
                            <a:srgbClr val="000000"/>
                          </a:solidFill>
                          <a:latin typeface="DM Sans"/>
                          <a:ea typeface="DM Sans"/>
                          <a:cs typeface="DM Sans"/>
                          <a:sym typeface="DM Sans"/>
                        </a:rPr>
                        <a:t>Finance  </a:t>
                      </a:r>
                      <a:endParaRPr lang="en-US" sz="1100" dirty="0"/>
                    </a:p>
                    <a:p>
                      <a:pPr algn="ctr">
                        <a:lnSpc>
                          <a:spcPts val="3094"/>
                        </a:lnSpc>
                      </a:pPr>
                      <a:endParaRPr lang="en-US" sz="1100" dirty="0"/>
                    </a:p>
                  </a:txBody>
                  <a:tcPr marL="76382" marR="76382" marT="76382" marB="76382" anchor="ctr">
                    <a:lnL w="15826" cap="flat" cmpd="sng" algn="ctr">
                      <a:solidFill>
                        <a:srgbClr val="FFA2AD"/>
                      </a:solidFill>
                      <a:prstDash val="solid"/>
                      <a:round/>
                      <a:headEnd type="none" w="med" len="med"/>
                      <a:tailEnd type="none" w="med" len="med"/>
                    </a:lnL>
                    <a:lnR w="15826" cap="flat" cmpd="sng" algn="ctr">
                      <a:solidFill>
                        <a:srgbClr val="FFA2AD"/>
                      </a:solidFill>
                      <a:prstDash val="solid"/>
                      <a:round/>
                      <a:headEnd type="none" w="med" len="med"/>
                      <a:tailEnd type="none" w="med" len="med"/>
                    </a:lnR>
                    <a:lnT w="0" cap="flat" cmpd="sng" algn="ctr">
                      <a:solidFill>
                        <a:srgbClr val="FFA2AD"/>
                      </a:solidFill>
                      <a:prstDash val="solid"/>
                      <a:round/>
                      <a:headEnd type="none" w="med" len="med"/>
                      <a:tailEnd type="none" w="med" len="med"/>
                    </a:lnT>
                    <a:lnB w="15826" cap="flat" cmpd="sng" algn="ctr">
                      <a:solidFill>
                        <a:srgbClr val="FFA2AD"/>
                      </a:solidFill>
                      <a:prstDash val="solid"/>
                      <a:round/>
                      <a:headEnd type="none" w="med" len="med"/>
                      <a:tailEnd type="none" w="med" len="med"/>
                    </a:lnB>
                    <a:solidFill>
                      <a:srgbClr val="FFFFFF"/>
                    </a:solidFill>
                  </a:tcPr>
                </a:tc>
                <a:tc>
                  <a:txBody>
                    <a:bodyPr/>
                    <a:lstStyle/>
                    <a:p>
                      <a:pPr algn="ctr">
                        <a:lnSpc>
                          <a:spcPts val="3094"/>
                        </a:lnSpc>
                        <a:defRPr/>
                      </a:pPr>
                      <a:r>
                        <a:rPr lang="en-US" sz="2210" dirty="0">
                          <a:solidFill>
                            <a:srgbClr val="000000"/>
                          </a:solidFill>
                          <a:latin typeface="DM Sans"/>
                          <a:ea typeface="DM Sans"/>
                          <a:cs typeface="DM Sans"/>
                          <a:sym typeface="DM Sans"/>
                        </a:rPr>
                        <a:t>Executive Management </a:t>
                      </a:r>
                      <a:endParaRPr lang="en-US" sz="1100" dirty="0"/>
                    </a:p>
                    <a:p>
                      <a:pPr algn="ctr">
                        <a:lnSpc>
                          <a:spcPts val="3094"/>
                        </a:lnSpc>
                      </a:pPr>
                      <a:r>
                        <a:rPr lang="en-US" sz="2210" dirty="0">
                          <a:solidFill>
                            <a:srgbClr val="000000"/>
                          </a:solidFill>
                          <a:latin typeface="DM Sans"/>
                          <a:ea typeface="DM Sans"/>
                          <a:cs typeface="DM Sans"/>
                          <a:sym typeface="DM Sans"/>
                        </a:rPr>
                        <a:t>PM</a:t>
                      </a:r>
                    </a:p>
                    <a:p>
                      <a:pPr algn="ctr">
                        <a:lnSpc>
                          <a:spcPts val="3094"/>
                        </a:lnSpc>
                      </a:pPr>
                      <a:r>
                        <a:rPr lang="en-US" sz="2210" dirty="0">
                          <a:solidFill>
                            <a:srgbClr val="000000"/>
                          </a:solidFill>
                          <a:latin typeface="DM Sans"/>
                          <a:ea typeface="DM Sans"/>
                          <a:cs typeface="DM Sans"/>
                          <a:sym typeface="DM Sans"/>
                        </a:rPr>
                        <a:t>HR</a:t>
                      </a:r>
                    </a:p>
                  </a:txBody>
                  <a:tcPr marL="76382" marR="76382" marT="76382" marB="76382" anchor="ctr">
                    <a:lnL w="15826" cap="flat" cmpd="sng" algn="ctr">
                      <a:solidFill>
                        <a:srgbClr val="FFA2AD"/>
                      </a:solidFill>
                      <a:prstDash val="solid"/>
                      <a:round/>
                      <a:headEnd type="none" w="med" len="med"/>
                      <a:tailEnd type="none" w="med" len="med"/>
                    </a:lnL>
                    <a:lnR w="15826" cap="flat" cmpd="sng" algn="ctr">
                      <a:solidFill>
                        <a:srgbClr val="3AB85C"/>
                      </a:solidFill>
                      <a:prstDash val="solid"/>
                      <a:round/>
                      <a:headEnd type="none" w="med" len="med"/>
                      <a:tailEnd type="none" w="med" len="med"/>
                    </a:lnR>
                    <a:lnT w="0" cap="flat" cmpd="sng" algn="ctr">
                      <a:solidFill>
                        <a:srgbClr val="3AB85C"/>
                      </a:solidFill>
                      <a:prstDash val="solid"/>
                      <a:round/>
                      <a:headEnd type="none" w="med" len="med"/>
                      <a:tailEnd type="none" w="med" len="med"/>
                    </a:lnT>
                    <a:lnB w="15826" cap="flat" cmpd="sng" algn="ctr">
                      <a:solidFill>
                        <a:srgbClr val="3AB85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70157">
                <a:tc>
                  <a:txBody>
                    <a:bodyPr/>
                    <a:lstStyle/>
                    <a:p>
                      <a:pPr algn="l">
                        <a:lnSpc>
                          <a:spcPts val="3094"/>
                        </a:lnSpc>
                        <a:defRPr/>
                      </a:pPr>
                      <a:r>
                        <a:rPr lang="en-US" sz="2210">
                          <a:solidFill>
                            <a:srgbClr val="000000"/>
                          </a:solidFill>
                          <a:latin typeface="DM Sans"/>
                          <a:ea typeface="DM Sans"/>
                          <a:cs typeface="DM Sans"/>
                          <a:sym typeface="DM Sans"/>
                        </a:rPr>
                        <a:t>Monitor</a:t>
                      </a:r>
                      <a:endParaRPr lang="en-US" sz="1100"/>
                    </a:p>
                  </a:txBody>
                  <a:tcPr marL="76382" marR="76382" marT="76382" marB="76382" anchor="ctr">
                    <a:lnL w="30796" cap="flat" cmpd="sng" algn="ctr">
                      <a:solidFill>
                        <a:srgbClr val="35A1F4"/>
                      </a:solidFill>
                      <a:prstDash val="solid"/>
                      <a:round/>
                      <a:headEnd type="none" w="med" len="med"/>
                      <a:tailEnd type="none" w="med" len="med"/>
                    </a:lnL>
                    <a:lnR w="30796" cap="flat" cmpd="sng" algn="ctr">
                      <a:solidFill>
                        <a:srgbClr val="35A1F4"/>
                      </a:solidFill>
                      <a:prstDash val="solid"/>
                      <a:round/>
                      <a:headEnd type="none" w="med" len="med"/>
                      <a:tailEnd type="none" w="med" len="med"/>
                    </a:lnR>
                    <a:lnT w="15826" cap="flat" cmpd="sng" algn="ctr">
                      <a:solidFill>
                        <a:srgbClr val="FFA2AD"/>
                      </a:solidFill>
                      <a:prstDash val="solid"/>
                      <a:round/>
                      <a:headEnd type="none" w="med" len="med"/>
                      <a:tailEnd type="none" w="med" len="med"/>
                    </a:lnT>
                    <a:lnB w="0" cap="flat" cmpd="sng" algn="ctr">
                      <a:solidFill>
                        <a:srgbClr val="35A1F4"/>
                      </a:solidFill>
                      <a:prstDash val="solid"/>
                      <a:round/>
                      <a:headEnd type="none" w="med" len="med"/>
                      <a:tailEnd type="none" w="med" len="med"/>
                    </a:lnB>
                    <a:solidFill>
                      <a:srgbClr val="35A1F4"/>
                    </a:solidFill>
                  </a:tcPr>
                </a:tc>
                <a:tc>
                  <a:txBody>
                    <a:bodyPr/>
                    <a:lstStyle/>
                    <a:p>
                      <a:pPr algn="l">
                        <a:lnSpc>
                          <a:spcPts val="3094"/>
                        </a:lnSpc>
                        <a:defRPr/>
                      </a:pPr>
                      <a:r>
                        <a:rPr lang="en-US" sz="2210">
                          <a:solidFill>
                            <a:srgbClr val="000000"/>
                          </a:solidFill>
                          <a:latin typeface="DM Sans"/>
                          <a:ea typeface="DM Sans"/>
                          <a:cs typeface="DM Sans"/>
                          <a:sym typeface="DM Sans"/>
                        </a:rPr>
                        <a:t>Keep Informed</a:t>
                      </a:r>
                      <a:endParaRPr lang="en-US" sz="1100"/>
                    </a:p>
                  </a:txBody>
                  <a:tcPr marL="76382" marR="76382" marT="76382" marB="76382" anchor="ctr">
                    <a:lnL w="30796" cap="flat" cmpd="sng" algn="ctr">
                      <a:solidFill>
                        <a:srgbClr val="35A1F4"/>
                      </a:solidFill>
                      <a:prstDash val="solid"/>
                      <a:round/>
                      <a:headEnd type="none" w="med" len="med"/>
                      <a:tailEnd type="none" w="med" len="med"/>
                    </a:lnL>
                    <a:lnR w="30796" cap="flat" cmpd="sng" algn="ctr">
                      <a:solidFill>
                        <a:srgbClr val="FFB001"/>
                      </a:solidFill>
                      <a:prstDash val="solid"/>
                      <a:round/>
                      <a:headEnd type="none" w="med" len="med"/>
                      <a:tailEnd type="none" w="med" len="med"/>
                    </a:lnR>
                    <a:lnT w="15826" cap="flat" cmpd="sng" algn="ctr">
                      <a:solidFill>
                        <a:srgbClr val="3AB85C"/>
                      </a:solidFill>
                      <a:prstDash val="solid"/>
                      <a:round/>
                      <a:headEnd type="none" w="med" len="med"/>
                      <a:tailEnd type="none" w="med" len="med"/>
                    </a:lnT>
                    <a:lnB w="0" cap="flat" cmpd="sng" algn="ctr">
                      <a:solidFill>
                        <a:srgbClr val="FFB001"/>
                      </a:solidFill>
                      <a:prstDash val="solid"/>
                      <a:round/>
                      <a:headEnd type="none" w="med" len="med"/>
                      <a:tailEnd type="none" w="med" len="med"/>
                    </a:lnB>
                    <a:solidFill>
                      <a:srgbClr val="FFB001"/>
                    </a:solidFill>
                  </a:tcPr>
                </a:tc>
                <a:extLst>
                  <a:ext uri="{0D108BD9-81ED-4DB2-BD59-A6C34878D82A}">
                    <a16:rowId xmlns:a16="http://schemas.microsoft.com/office/drawing/2014/main" val="10002"/>
                  </a:ext>
                </a:extLst>
              </a:tr>
              <a:tr h="1952469">
                <a:tc>
                  <a:txBody>
                    <a:bodyPr/>
                    <a:lstStyle/>
                    <a:p>
                      <a:pPr algn="ctr">
                        <a:lnSpc>
                          <a:spcPts val="2867"/>
                        </a:lnSpc>
                        <a:defRPr/>
                      </a:pPr>
                      <a:r>
                        <a:rPr lang="en-US" sz="2048" dirty="0">
                          <a:solidFill>
                            <a:srgbClr val="000000"/>
                          </a:solidFill>
                          <a:latin typeface="DM Sans"/>
                          <a:ea typeface="DM Sans"/>
                          <a:cs typeface="DM Sans"/>
                          <a:sym typeface="DM Sans"/>
                        </a:rPr>
                        <a:t>Suppliers </a:t>
                      </a:r>
                    </a:p>
                    <a:p>
                      <a:pPr algn="ctr">
                        <a:lnSpc>
                          <a:spcPts val="2867"/>
                        </a:lnSpc>
                        <a:defRPr/>
                      </a:pPr>
                      <a:r>
                        <a:rPr lang="en-US" sz="2048" dirty="0">
                          <a:solidFill>
                            <a:srgbClr val="000000"/>
                          </a:solidFill>
                          <a:latin typeface="DM Sans"/>
                          <a:sym typeface="DM Sans"/>
                        </a:rPr>
                        <a:t>Helpdesk</a:t>
                      </a:r>
                      <a:endParaRPr lang="en-US" sz="1100" dirty="0"/>
                    </a:p>
                    <a:p>
                      <a:pPr algn="ctr">
                        <a:lnSpc>
                          <a:spcPts val="2867"/>
                        </a:lnSpc>
                      </a:pPr>
                      <a:endParaRPr lang="en-US" sz="1100" dirty="0"/>
                    </a:p>
                  </a:txBody>
                  <a:tcPr marL="76382" marR="76382" marT="76382" marB="76382" anchor="ctr">
                    <a:lnL w="15826" cap="flat" cmpd="sng" algn="ctr">
                      <a:solidFill>
                        <a:srgbClr val="35A1F4"/>
                      </a:solidFill>
                      <a:prstDash val="solid"/>
                      <a:round/>
                      <a:headEnd type="none" w="med" len="med"/>
                      <a:tailEnd type="none" w="med" len="med"/>
                    </a:lnL>
                    <a:lnR w="15826" cap="flat" cmpd="sng" algn="ctr">
                      <a:solidFill>
                        <a:srgbClr val="35A1F4"/>
                      </a:solidFill>
                      <a:prstDash val="solid"/>
                      <a:round/>
                      <a:headEnd type="none" w="med" len="med"/>
                      <a:tailEnd type="none" w="med" len="med"/>
                    </a:lnR>
                    <a:lnT w="0" cap="flat" cmpd="sng" algn="ctr">
                      <a:solidFill>
                        <a:srgbClr val="35A1F4"/>
                      </a:solidFill>
                      <a:prstDash val="solid"/>
                      <a:round/>
                      <a:headEnd type="none" w="med" len="med"/>
                      <a:tailEnd type="none" w="med" len="med"/>
                    </a:lnT>
                    <a:lnB w="15826" cap="flat" cmpd="sng" algn="ctr">
                      <a:solidFill>
                        <a:srgbClr val="35A1F4"/>
                      </a:solidFill>
                      <a:prstDash val="solid"/>
                      <a:round/>
                      <a:headEnd type="none" w="med" len="med"/>
                      <a:tailEnd type="none" w="med" len="med"/>
                    </a:lnB>
                    <a:solidFill>
                      <a:srgbClr val="FFFFFF"/>
                    </a:solidFill>
                  </a:tcPr>
                </a:tc>
                <a:tc>
                  <a:txBody>
                    <a:bodyPr/>
                    <a:lstStyle/>
                    <a:p>
                      <a:pPr algn="ctr">
                        <a:lnSpc>
                          <a:spcPts val="2867"/>
                        </a:lnSpc>
                        <a:defRPr/>
                      </a:pPr>
                      <a:r>
                        <a:rPr lang="en-US" sz="2048" dirty="0">
                          <a:solidFill>
                            <a:srgbClr val="000000"/>
                          </a:solidFill>
                          <a:latin typeface="DM Sans"/>
                          <a:ea typeface="DM Sans"/>
                          <a:cs typeface="DM Sans"/>
                          <a:sym typeface="DM Sans"/>
                        </a:rPr>
                        <a:t>Meal Deliverer</a:t>
                      </a:r>
                      <a:endParaRPr lang="en-US" sz="1100" dirty="0"/>
                    </a:p>
                    <a:p>
                      <a:pPr algn="ctr">
                        <a:lnSpc>
                          <a:spcPts val="2867"/>
                        </a:lnSpc>
                      </a:pPr>
                      <a:r>
                        <a:rPr lang="en-US" sz="2048" dirty="0">
                          <a:solidFill>
                            <a:srgbClr val="000000"/>
                          </a:solidFill>
                          <a:latin typeface="DM Sans"/>
                          <a:ea typeface="DM Sans"/>
                          <a:cs typeface="DM Sans"/>
                          <a:sym typeface="DM Sans"/>
                        </a:rPr>
                        <a:t>Canteen Staff</a:t>
                      </a:r>
                    </a:p>
                    <a:p>
                      <a:pPr algn="ctr">
                        <a:lnSpc>
                          <a:spcPts val="3094"/>
                        </a:lnSpc>
                      </a:pPr>
                      <a:r>
                        <a:rPr lang="en-US" sz="2000" dirty="0">
                          <a:solidFill>
                            <a:srgbClr val="000000"/>
                          </a:solidFill>
                          <a:latin typeface="DM Sans"/>
                          <a:ea typeface="DM Sans"/>
                          <a:cs typeface="DM Sans"/>
                          <a:sym typeface="DM Sans"/>
                        </a:rPr>
                        <a:t>Employee </a:t>
                      </a:r>
                      <a:br>
                        <a:rPr lang="en-US" sz="2000" dirty="0">
                          <a:solidFill>
                            <a:srgbClr val="000000"/>
                          </a:solidFill>
                          <a:latin typeface="DM Sans"/>
                          <a:ea typeface="DM Sans"/>
                          <a:cs typeface="DM Sans"/>
                          <a:sym typeface="DM Sans"/>
                        </a:rPr>
                      </a:br>
                      <a:r>
                        <a:rPr lang="en-US" sz="2000" dirty="0">
                          <a:solidFill>
                            <a:srgbClr val="000000"/>
                          </a:solidFill>
                          <a:latin typeface="DM Sans"/>
                          <a:ea typeface="DM Sans"/>
                          <a:cs typeface="DM Sans"/>
                          <a:sym typeface="DM Sans"/>
                        </a:rPr>
                        <a:t>Chef </a:t>
                      </a:r>
                    </a:p>
                    <a:p>
                      <a:pPr algn="ctr">
                        <a:lnSpc>
                          <a:spcPts val="3094"/>
                        </a:lnSpc>
                      </a:pPr>
                      <a:r>
                        <a:rPr lang="en-US" sz="2000" dirty="0">
                          <a:solidFill>
                            <a:srgbClr val="000000"/>
                          </a:solidFill>
                          <a:latin typeface="DM Sans"/>
                          <a:ea typeface="DM Sans"/>
                          <a:cs typeface="DM Sans"/>
                          <a:sym typeface="DM Sans"/>
                        </a:rPr>
                        <a:t>Menu Manager</a:t>
                      </a:r>
                    </a:p>
                    <a:p>
                      <a:pPr algn="ctr">
                        <a:lnSpc>
                          <a:spcPts val="3094"/>
                        </a:lnSpc>
                      </a:pPr>
                      <a:r>
                        <a:rPr lang="en-US" sz="2000" dirty="0">
                          <a:solidFill>
                            <a:srgbClr val="000000"/>
                          </a:solidFill>
                          <a:latin typeface="DM Sans"/>
                          <a:ea typeface="DM Sans"/>
                          <a:cs typeface="DM Sans"/>
                          <a:sym typeface="DM Sans"/>
                        </a:rPr>
                        <a:t>Developer </a:t>
                      </a:r>
                    </a:p>
                    <a:p>
                      <a:pPr algn="ctr">
                        <a:lnSpc>
                          <a:spcPts val="3094"/>
                        </a:lnSpc>
                      </a:pPr>
                      <a:r>
                        <a:rPr lang="en-US" sz="2000" dirty="0">
                          <a:solidFill>
                            <a:srgbClr val="000000"/>
                          </a:solidFill>
                          <a:latin typeface="DM Sans"/>
                          <a:ea typeface="DM Sans"/>
                          <a:cs typeface="DM Sans"/>
                          <a:sym typeface="DM Sans"/>
                        </a:rPr>
                        <a:t>Tester </a:t>
                      </a:r>
                    </a:p>
                    <a:p>
                      <a:pPr algn="ctr">
                        <a:lnSpc>
                          <a:spcPts val="3094"/>
                        </a:lnSpc>
                      </a:pPr>
                      <a:r>
                        <a:rPr lang="en-US" sz="2000" dirty="0">
                          <a:solidFill>
                            <a:srgbClr val="000000"/>
                          </a:solidFill>
                          <a:latin typeface="DM Sans"/>
                          <a:ea typeface="DM Sans"/>
                          <a:cs typeface="DM Sans"/>
                          <a:sym typeface="DM Sans"/>
                        </a:rPr>
                        <a:t>Trainer</a:t>
                      </a:r>
                    </a:p>
                  </a:txBody>
                  <a:tcPr marL="76382" marR="76382" marT="76382" marB="76382" anchor="ctr">
                    <a:lnL w="15826" cap="flat" cmpd="sng" algn="ctr">
                      <a:solidFill>
                        <a:srgbClr val="35A1F4"/>
                      </a:solidFill>
                      <a:prstDash val="solid"/>
                      <a:round/>
                      <a:headEnd type="none" w="med" len="med"/>
                      <a:tailEnd type="none" w="med" len="med"/>
                    </a:lnL>
                    <a:lnR w="15826" cap="flat" cmpd="sng" algn="ctr">
                      <a:solidFill>
                        <a:srgbClr val="FFB001"/>
                      </a:solidFill>
                      <a:prstDash val="solid"/>
                      <a:round/>
                      <a:headEnd type="none" w="med" len="med"/>
                      <a:tailEnd type="none" w="med" len="med"/>
                    </a:lnR>
                    <a:lnT w="0" cap="flat" cmpd="sng" algn="ctr">
                      <a:solidFill>
                        <a:srgbClr val="FFB001"/>
                      </a:solidFill>
                      <a:prstDash val="solid"/>
                      <a:round/>
                      <a:headEnd type="none" w="med" len="med"/>
                      <a:tailEnd type="none" w="med" len="med"/>
                    </a:lnT>
                    <a:lnB w="15826" cap="flat" cmpd="sng" algn="ctr">
                      <a:solidFill>
                        <a:srgbClr val="FFB00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rot="-5400000">
            <a:off x="1550106" y="4844424"/>
            <a:ext cx="1727541" cy="566639"/>
          </a:xfrm>
          <a:prstGeom prst="rect">
            <a:avLst/>
          </a:prstGeom>
        </p:spPr>
        <p:txBody>
          <a:bodyPr lIns="0" tIns="0" rIns="0" bIns="0" rtlCol="0" anchor="t">
            <a:spAutoFit/>
          </a:bodyPr>
          <a:lstStyle/>
          <a:p>
            <a:pPr algn="ctr">
              <a:lnSpc>
                <a:spcPts val="4641"/>
              </a:lnSpc>
              <a:spcBef>
                <a:spcPct val="0"/>
              </a:spcBef>
            </a:pPr>
            <a:r>
              <a:rPr lang="en-US" sz="3315">
                <a:solidFill>
                  <a:srgbClr val="000000"/>
                </a:solidFill>
                <a:latin typeface="DM Sans Bold"/>
                <a:ea typeface="DM Sans Bold"/>
                <a:cs typeface="DM Sans Bold"/>
                <a:sym typeface="DM Sans Bold"/>
              </a:rPr>
              <a:t>Power</a:t>
            </a:r>
          </a:p>
        </p:txBody>
      </p:sp>
      <p:sp>
        <p:nvSpPr>
          <p:cNvPr id="14" name="TextBox 14"/>
          <p:cNvSpPr txBox="1"/>
          <p:nvPr/>
        </p:nvSpPr>
        <p:spPr>
          <a:xfrm>
            <a:off x="8421011" y="9069064"/>
            <a:ext cx="2284401" cy="571893"/>
          </a:xfrm>
          <a:prstGeom prst="rect">
            <a:avLst/>
          </a:prstGeom>
        </p:spPr>
        <p:txBody>
          <a:bodyPr lIns="0" tIns="0" rIns="0" bIns="0" rtlCol="0" anchor="t">
            <a:spAutoFit/>
          </a:bodyPr>
          <a:lstStyle/>
          <a:p>
            <a:pPr algn="ctr">
              <a:lnSpc>
                <a:spcPts val="4641"/>
              </a:lnSpc>
              <a:spcBef>
                <a:spcPct val="0"/>
              </a:spcBef>
            </a:pPr>
            <a:r>
              <a:rPr lang="en-US" sz="3315" dirty="0">
                <a:solidFill>
                  <a:srgbClr val="000000"/>
                </a:solidFill>
                <a:latin typeface="DM Sans Bold"/>
                <a:ea typeface="DM Sans Bold"/>
                <a:cs typeface="DM Sans Bold"/>
                <a:sym typeface="DM Sans Bold"/>
              </a:rPr>
              <a:t>Interest</a:t>
            </a:r>
          </a:p>
        </p:txBody>
      </p:sp>
      <p:sp>
        <p:nvSpPr>
          <p:cNvPr id="15" name="TextBox 15"/>
          <p:cNvSpPr txBox="1"/>
          <p:nvPr/>
        </p:nvSpPr>
        <p:spPr>
          <a:xfrm>
            <a:off x="2589402" y="1726603"/>
            <a:ext cx="500344" cy="231282"/>
          </a:xfrm>
          <a:prstGeom prst="rect">
            <a:avLst/>
          </a:prstGeom>
        </p:spPr>
        <p:txBody>
          <a:bodyPr lIns="0" tIns="0" rIns="0" bIns="0" rtlCol="0" anchor="t">
            <a:spAutoFit/>
          </a:bodyPr>
          <a:lstStyle/>
          <a:p>
            <a:pPr algn="ctr">
              <a:lnSpc>
                <a:spcPts val="1856"/>
              </a:lnSpc>
            </a:pPr>
            <a:r>
              <a:rPr lang="en-US" sz="1326" i="1" dirty="0">
                <a:solidFill>
                  <a:srgbClr val="000000"/>
                </a:solidFill>
                <a:latin typeface="DM Sans"/>
                <a:ea typeface="DM Sans"/>
                <a:cs typeface="DM Sans"/>
                <a:sym typeface="DM Sans"/>
              </a:rPr>
              <a:t>HIGH</a:t>
            </a:r>
          </a:p>
        </p:txBody>
      </p:sp>
      <p:sp>
        <p:nvSpPr>
          <p:cNvPr id="16" name="TextBox 16"/>
          <p:cNvSpPr txBox="1"/>
          <p:nvPr/>
        </p:nvSpPr>
        <p:spPr>
          <a:xfrm>
            <a:off x="15590425" y="9097427"/>
            <a:ext cx="500344" cy="231282"/>
          </a:xfrm>
          <a:prstGeom prst="rect">
            <a:avLst/>
          </a:prstGeom>
        </p:spPr>
        <p:txBody>
          <a:bodyPr lIns="0" tIns="0" rIns="0" bIns="0" rtlCol="0" anchor="t">
            <a:spAutoFit/>
          </a:bodyPr>
          <a:lstStyle/>
          <a:p>
            <a:pPr algn="ctr">
              <a:lnSpc>
                <a:spcPts val="1856"/>
              </a:lnSpc>
            </a:pPr>
            <a:r>
              <a:rPr lang="en-US" sz="1326" i="1" dirty="0">
                <a:solidFill>
                  <a:srgbClr val="000000"/>
                </a:solidFill>
                <a:latin typeface="DM Sans"/>
                <a:ea typeface="DM Sans"/>
                <a:cs typeface="DM Sans"/>
                <a:sym typeface="DM Sans"/>
              </a:rPr>
              <a:t>HIGH</a:t>
            </a:r>
          </a:p>
        </p:txBody>
      </p:sp>
      <p:sp>
        <p:nvSpPr>
          <p:cNvPr id="17" name="TextBox 17"/>
          <p:cNvSpPr txBox="1"/>
          <p:nvPr/>
        </p:nvSpPr>
        <p:spPr>
          <a:xfrm>
            <a:off x="2603723" y="9097427"/>
            <a:ext cx="500344" cy="231282"/>
          </a:xfrm>
          <a:prstGeom prst="rect">
            <a:avLst/>
          </a:prstGeom>
        </p:spPr>
        <p:txBody>
          <a:bodyPr lIns="0" tIns="0" rIns="0" bIns="0" rtlCol="0" anchor="t">
            <a:spAutoFit/>
          </a:bodyPr>
          <a:lstStyle/>
          <a:p>
            <a:pPr algn="ctr">
              <a:lnSpc>
                <a:spcPts val="1856"/>
              </a:lnSpc>
            </a:pPr>
            <a:r>
              <a:rPr lang="en-US" sz="1326" i="1" dirty="0">
                <a:solidFill>
                  <a:srgbClr val="000000"/>
                </a:solidFill>
                <a:latin typeface="DM Sans"/>
                <a:ea typeface="DM Sans"/>
                <a:cs typeface="DM Sans"/>
                <a:sym typeface="DM Sans"/>
              </a:rPr>
              <a:t>LOW</a:t>
            </a:r>
          </a:p>
        </p:txBody>
      </p:sp>
      <p:sp>
        <p:nvSpPr>
          <p:cNvPr id="18" name="Freeform 18"/>
          <p:cNvSpPr/>
          <p:nvPr/>
        </p:nvSpPr>
        <p:spPr>
          <a:xfrm>
            <a:off x="16090769" y="104565"/>
            <a:ext cx="1848270" cy="1848270"/>
          </a:xfrm>
          <a:custGeom>
            <a:avLst/>
            <a:gdLst/>
            <a:ahLst/>
            <a:cxnLst/>
            <a:rect l="l" t="t" r="r" b="b"/>
            <a:pathLst>
              <a:path w="1848270" h="1848270">
                <a:moveTo>
                  <a:pt x="0" y="0"/>
                </a:moveTo>
                <a:lnTo>
                  <a:pt x="1848270" y="0"/>
                </a:lnTo>
                <a:lnTo>
                  <a:pt x="1848270" y="1848270"/>
                </a:lnTo>
                <a:lnTo>
                  <a:pt x="0" y="184827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2964026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AutoShape 3"/>
          <p:cNvSpPr/>
          <p:nvPr/>
        </p:nvSpPr>
        <p:spPr>
          <a:xfrm>
            <a:off x="8631825" y="5847489"/>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5020" y="7356528"/>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10014" y="372358"/>
            <a:ext cx="2435439" cy="2435439"/>
          </a:xfrm>
          <a:custGeom>
            <a:avLst/>
            <a:gdLst/>
            <a:ahLst/>
            <a:cxnLst/>
            <a:rect l="l" t="t" r="r" b="b"/>
            <a:pathLst>
              <a:path w="2435439" h="2435439">
                <a:moveTo>
                  <a:pt x="0" y="0"/>
                </a:moveTo>
                <a:lnTo>
                  <a:pt x="2435439" y="0"/>
                </a:lnTo>
                <a:lnTo>
                  <a:pt x="2435439" y="2435438"/>
                </a:lnTo>
                <a:lnTo>
                  <a:pt x="0" y="243543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2908779" y="3399175"/>
            <a:ext cx="12756192" cy="2057400"/>
          </a:xfrm>
          <a:prstGeom prst="rect">
            <a:avLst/>
          </a:prstGeom>
        </p:spPr>
        <p:txBody>
          <a:bodyPr lIns="0" tIns="0" rIns="0" bIns="0" rtlCol="0" anchor="t">
            <a:spAutoFit/>
          </a:bodyPr>
          <a:lstStyle/>
          <a:p>
            <a:pPr algn="ctr">
              <a:lnSpc>
                <a:spcPts val="16800"/>
              </a:lnSpc>
            </a:pPr>
            <a:r>
              <a:rPr lang="en-US" sz="12000">
                <a:solidFill>
                  <a:srgbClr val="FFFFFF"/>
                </a:solidFill>
                <a:latin typeface="Garet Bold"/>
                <a:ea typeface="Garet Bold"/>
                <a:cs typeface="Garet Bold"/>
                <a:sym typeface="Garet Bold"/>
              </a:rPr>
              <a:t>BUSINESS 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3099</TotalTime>
  <Words>2362</Words>
  <Application>Microsoft Office PowerPoint</Application>
  <PresentationFormat>Custom</PresentationFormat>
  <Paragraphs>352</Paragraphs>
  <Slides>35</Slides>
  <Notes>11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DM Sans Bold</vt:lpstr>
      <vt:lpstr>DM Sans</vt:lpstr>
      <vt:lpstr>Open Sans</vt:lpstr>
      <vt:lpstr>Inter</vt:lpstr>
      <vt:lpstr>Poppins Ultra-Bold</vt:lpstr>
      <vt:lpstr>Calibri</vt:lpstr>
      <vt:lpstr>Garet</vt:lpstr>
      <vt:lpstr>Poppins Medium</vt:lpstr>
      <vt:lpstr>Assistant</vt:lpstr>
      <vt:lpstr>Open Sans Extra Bold</vt:lpstr>
      <vt:lpstr>Aptos</vt:lpstr>
      <vt:lpstr>Open Sans 1</vt:lpstr>
      <vt:lpstr>Poppins Bold</vt:lpstr>
      <vt:lpstr>Garet Bold</vt:lpstr>
      <vt:lpstr>Arial</vt:lpstr>
      <vt:lpstr>Open Sans Italics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PC</dc:creator>
  <cp:lastModifiedBy>709</cp:lastModifiedBy>
  <cp:revision>6</cp:revision>
  <dcterms:created xsi:type="dcterms:W3CDTF">2006-08-16T00:00:00Z</dcterms:created>
  <dcterms:modified xsi:type="dcterms:W3CDTF">2024-07-22T20:52:59Z</dcterms:modified>
  <dc:identifier>DAGLf2WAepY</dc:identifier>
</cp:coreProperties>
</file>